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Lst>
  <p:sldSz cy="5143500" cx="9144000"/>
  <p:notesSz cx="6858000" cy="9144000"/>
  <p:embeddedFontLst>
    <p:embeddedFont>
      <p:font typeface="Roboto"/>
      <p:regular r:id="rId122"/>
      <p:bold r:id="rId123"/>
      <p:italic r:id="rId124"/>
      <p:boldItalic r:id="rId125"/>
    </p:embeddedFont>
    <p:embeddedFont>
      <p:font typeface="Helvetica Neue"/>
      <p:regular r:id="rId126"/>
      <p:bold r:id="rId127"/>
      <p:italic r:id="rId128"/>
      <p:boldItalic r:id="rId129"/>
    </p:embeddedFont>
    <p:embeddedFont>
      <p:font typeface="Helvetica Neue Light"/>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HelveticaNeue-boldItalic.fntdata"/><Relationship Id="rId128" Type="http://schemas.openxmlformats.org/officeDocument/2006/relationships/font" Target="fonts/HelveticaNeue-italic.fntdata"/><Relationship Id="rId127" Type="http://schemas.openxmlformats.org/officeDocument/2006/relationships/font" Target="fonts/HelveticaNeue-bold.fntdata"/><Relationship Id="rId126" Type="http://schemas.openxmlformats.org/officeDocument/2006/relationships/font" Target="fonts/HelveticaNeue-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boldItalic.fntdata"/><Relationship Id="rId29" Type="http://schemas.openxmlformats.org/officeDocument/2006/relationships/slide" Target="slides/slide24.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HelveticaNeueLight-italic.fntdata"/><Relationship Id="rId131" Type="http://schemas.openxmlformats.org/officeDocument/2006/relationships/font" Target="fonts/HelveticaNeueLight-bold.fntdata"/><Relationship Id="rId130" Type="http://schemas.openxmlformats.org/officeDocument/2006/relationships/font" Target="fonts/HelveticaNeueLight-regular.fntdata"/><Relationship Id="rId133" Type="http://schemas.openxmlformats.org/officeDocument/2006/relationships/font" Target="fonts/HelveticaNeueLight-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rraform.io/docs/configuration/resources.html#depends_on-explicit-resource-dependencies" TargetMode="External"/><Relationship Id="rId3" Type="http://schemas.openxmlformats.org/officeDocument/2006/relationships/hyperlink" Target="https://www.terraform.io/docs/configuration/resources.html#depends_on-explicit-resource-dependencies" TargetMode="External"/><Relationship Id="rId4" Type="http://schemas.openxmlformats.org/officeDocument/2006/relationships/hyperlink" Target="https://www.terraform.io/docs/configuration/resources.html#depends_on-explicit-resource-dependencie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3c2902e7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b="1" lang="en-US"/>
              <a:t>[Mandatory slide for virtual courses]</a:t>
            </a:r>
            <a:endParaRPr b="1"/>
          </a:p>
          <a:p>
            <a:pPr indent="0" lvl="0" marL="0" rtl="0" algn="l">
              <a:spcBef>
                <a:spcPts val="0"/>
              </a:spcBef>
              <a:spcAft>
                <a:spcPts val="0"/>
              </a:spcAft>
              <a:buSzPts val="1400"/>
              <a:buNone/>
            </a:pPr>
            <a:r>
              <a:rPr lang="en-US"/>
              <a:t>Obviously, when in person, remove this and the following slides about virtual trainings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b="1" lang="en-US"/>
              <a:t>ACTION:</a:t>
            </a:r>
            <a:r>
              <a:rPr lang="en-US"/>
              <a:t> Share the expectations the students should have for you</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Level set to the students what they can expect from you. Instructor will do the best to mix it up… </a:t>
            </a:r>
            <a:endParaRPr/>
          </a:p>
          <a:p>
            <a:pPr indent="-317500" lvl="0" marL="457200" rtl="0" algn="l">
              <a:lnSpc>
                <a:spcPct val="100000"/>
              </a:lnSpc>
              <a:spcBef>
                <a:spcPts val="0"/>
              </a:spcBef>
              <a:spcAft>
                <a:spcPts val="0"/>
              </a:spcAft>
              <a:buSzPts val="1400"/>
              <a:buChar char="-"/>
            </a:pPr>
            <a:r>
              <a:rPr lang="en-US"/>
              <a:t>Zoom tools, hands-on, breaks, group work, break out rooms… </a:t>
            </a:r>
            <a:r>
              <a:rPr i="1" lang="en-US"/>
              <a:t>keep it interesting and interactive</a:t>
            </a:r>
            <a:endParaRPr/>
          </a:p>
        </p:txBody>
      </p:sp>
      <p:sp>
        <p:nvSpPr>
          <p:cNvPr id="151" name="Google Shape;151;g83c2902e7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64851289f4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64851289f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815d43a0a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815d43a0a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64851289f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64851289f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64851289f4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64851289f4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64851289f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64851289f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64851289f4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g64851289f4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4851289f4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64851289f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64851289f4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g64851289f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64851289f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g64851289f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5b3aa44456_0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5b3aa44456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5c22c4691e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5c22c4691e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5b3aa44456_0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5b3aa44456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5c22c4691e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g5c22c4691e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815d43a0a3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g815d43a0a3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b3aa44456_0_5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5b3aa44456_0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b3aa44456_0_5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5b3aa44456_0_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3b3113393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63b3113393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b3aa4445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5b3aa4445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b3aa44456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5b3aa4445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b3aa44456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5b3aa44456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c22c4691e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c22c4691e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5c22c4691e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38ebfd2d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638ebfd2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b3aa44456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5b3aa44456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851289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64851289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01d7c10b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701d7c10b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b3aa44456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5b3aa4445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b3aa44456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5b3aa44456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b3aa44456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5b3aa4445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b3aa44456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5b3aa44456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b3aa44456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5b3aa44456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b3aa44456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p:txBody>
      </p:sp>
      <p:sp>
        <p:nvSpPr>
          <p:cNvPr id="277" name="Google Shape;277;g5b3aa44456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4851289f4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64851289f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b3aa44456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5b3aa44456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38ec0128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38ec0128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638ec0128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b3aa44456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5b3aa44456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b3aa44456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5b3aa44456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b3aa44456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5b3aa44456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b3aa44456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5b3aa44456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b3aa44456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5b3aa44456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b3aa44456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5b3aa44456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b3aa44456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5b3aa44456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b3aa44456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AMI = Amazon Machine Image</a:t>
            </a:r>
            <a:endParaRPr/>
          </a:p>
          <a:p>
            <a:pPr indent="0" lvl="0" marL="0" rtl="0" algn="l">
              <a:spcBef>
                <a:spcPts val="0"/>
              </a:spcBef>
              <a:spcAft>
                <a:spcPts val="0"/>
              </a:spcAft>
              <a:buNone/>
            </a:pPr>
            <a:r>
              <a:rPr lang="en-US"/>
              <a:t>ARN = Amazon Resource Name</a:t>
            </a:r>
            <a:endParaRPr/>
          </a:p>
          <a:p>
            <a:pPr indent="0" lvl="0" marL="0" rtl="0" algn="l">
              <a:spcBef>
                <a:spcPts val="0"/>
              </a:spcBef>
              <a:spcAft>
                <a:spcPts val="0"/>
              </a:spcAft>
              <a:buNone/>
            </a:pPr>
            <a:r>
              <a:rPr lang="en-US"/>
              <a:t>CIDR = Classless Internet Domain Routing</a:t>
            </a:r>
            <a:endParaRPr/>
          </a:p>
        </p:txBody>
      </p:sp>
      <p:sp>
        <p:nvSpPr>
          <p:cNvPr id="357" name="Google Shape;357;g5b3aa44456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b3aa44456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HVM = hardware virtual machine (cf. xen)</a:t>
            </a:r>
            <a:endParaRPr/>
          </a:p>
        </p:txBody>
      </p:sp>
      <p:sp>
        <p:nvSpPr>
          <p:cNvPr id="364" name="Google Shape;364;g5b3aa44456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b3aa44456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WinRM = Window Remote Management</a:t>
            </a:r>
            <a:endParaRPr/>
          </a:p>
        </p:txBody>
      </p:sp>
      <p:sp>
        <p:nvSpPr>
          <p:cNvPr id="371" name="Google Shape;371;g5b3aa4445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b3aa44456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5b3aa44456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664aa0a29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5664aa0a2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15d43a0a3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815d43a0a3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b3aa44456_0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Ask students–Why only on first run?</a:t>
            </a:r>
            <a:endParaRPr/>
          </a:p>
          <a:p>
            <a:pPr indent="0" lvl="0" marL="0" rtl="0" algn="l">
              <a:spcBef>
                <a:spcPts val="0"/>
              </a:spcBef>
              <a:spcAft>
                <a:spcPts val="0"/>
              </a:spcAft>
              <a:buNone/>
            </a:pPr>
            <a:r>
              <a:t/>
            </a:r>
            <a:endParaRPr/>
          </a:p>
        </p:txBody>
      </p:sp>
      <p:sp>
        <p:nvSpPr>
          <p:cNvPr id="392" name="Google Shape;392;g5b3aa44456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b3aa44456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5b3aa44456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b3aa44456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5b3aa44456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b3aa44456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5b3aa44456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1545b714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Swift = objecy/blob store</a:t>
            </a:r>
            <a:endParaRPr/>
          </a:p>
        </p:txBody>
      </p:sp>
      <p:sp>
        <p:nvSpPr>
          <p:cNvPr id="420" name="Google Shape;420;g81545b71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81545b7147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Swift = objecy/blob store</a:t>
            </a:r>
            <a:endParaRPr/>
          </a:p>
        </p:txBody>
      </p:sp>
      <p:sp>
        <p:nvSpPr>
          <p:cNvPr id="427" name="Google Shape;427;g81545b714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b3aa44456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5b3aa44456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b3aa44456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5b3aa44456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b3aa44456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5b3aa44456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b3aa44456_0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5b3aa44456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b3aa44456_0_2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5b3aa44456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b3aa44456_0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3aa44456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b3aa44456_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5b3aa44456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b3aa44456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5b3aa44456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b3aa44456_0_2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5b3aa44456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b3aa44456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5b3aa44456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b3aa44456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5b3aa44456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b3aa44456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5b3aa44456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b3aa44456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5b3aa44456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b3aa44456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5b3aa4445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4851289f4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64851289f4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815d43a0a3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815d43a0a3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b3aa44456_0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5b3aa44456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1927675a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81927675a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81927675a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81927675a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b3aa44456_0_3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5b3aa44456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b3aa44456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5b3aa44456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b3aa44456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5b3aa44456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b3aa44456_0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5b3aa44456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815d43a0a3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815d43a0a3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1927675a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81927675a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b3aa44456_0_5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5b3aa44456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b3aa44456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5b3aa44456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b3aa44456_0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5b3aa44456_0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b3aa44456_0_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5b3aa44456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b3aa44456_0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5b3aa44456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b3aa44456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5b3aa44456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b3aa44456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5b3aa44456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b3aa44456_0_4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5b3aa44456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815d43a0a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solidFill>
                  <a:srgbClr val="1D1E23"/>
                </a:solidFill>
                <a:highlight>
                  <a:srgbClr val="FFFFFF"/>
                </a:highlight>
                <a:latin typeface="Roboto"/>
                <a:ea typeface="Roboto"/>
                <a:cs typeface="Roboto"/>
                <a:sym typeface="Roboto"/>
              </a:rPr>
              <a:t>depends_on = if Terraform must manage access control policies </a:t>
            </a:r>
            <a:r>
              <a:rPr i="1" lang="en-US" sz="1300">
                <a:solidFill>
                  <a:srgbClr val="1D1E23"/>
                </a:solidFill>
                <a:highlight>
                  <a:srgbClr val="FFFFFF"/>
                </a:highlight>
                <a:latin typeface="Roboto"/>
                <a:ea typeface="Roboto"/>
                <a:cs typeface="Roboto"/>
                <a:sym typeface="Roboto"/>
              </a:rPr>
              <a:t>and</a:t>
            </a:r>
            <a:r>
              <a:rPr lang="en-US" sz="1300">
                <a:solidFill>
                  <a:srgbClr val="1D1E23"/>
                </a:solidFill>
                <a:highlight>
                  <a:srgbClr val="FFFFFF"/>
                </a:highlight>
                <a:latin typeface="Roboto"/>
                <a:ea typeface="Roboto"/>
                <a:cs typeface="Roboto"/>
                <a:sym typeface="Roboto"/>
              </a:rPr>
              <a:t> take actions that require those policies to be present, there is a hidden dependency between the access policy and a resource whose creation depends on it. In these rare cases, </a:t>
            </a:r>
            <a:r>
              <a:rPr lang="en-US" sz="1300">
                <a:solidFill>
                  <a:srgbClr val="623CE4"/>
                </a:solidFill>
                <a:highlight>
                  <a:srgbClr val="FFFFFF"/>
                </a:highlight>
                <a:uFill>
                  <a:noFill/>
                </a:uFill>
                <a:latin typeface="Roboto"/>
                <a:ea typeface="Roboto"/>
                <a:cs typeface="Roboto"/>
                <a:sym typeface="Roboto"/>
                <a:hlinkClick r:id="rId2"/>
              </a:rPr>
              <a:t>the </a:t>
            </a:r>
            <a:r>
              <a:rPr lang="en-US" sz="1300">
                <a:solidFill>
                  <a:srgbClr val="623CE4"/>
                </a:solidFill>
                <a:highlight>
                  <a:srgbClr val="F5F3FF"/>
                </a:highlight>
                <a:uFill>
                  <a:noFill/>
                </a:uFill>
                <a:latin typeface="Courier New"/>
                <a:ea typeface="Courier New"/>
                <a:cs typeface="Courier New"/>
                <a:sym typeface="Courier New"/>
                <a:hlinkClick r:id="rId3"/>
              </a:rPr>
              <a:t>depends_on</a:t>
            </a:r>
            <a:r>
              <a:rPr lang="en-US" sz="1300">
                <a:solidFill>
                  <a:srgbClr val="623CE4"/>
                </a:solidFill>
                <a:highlight>
                  <a:srgbClr val="FFFFFF"/>
                </a:highlight>
                <a:uFill>
                  <a:noFill/>
                </a:uFill>
                <a:latin typeface="Roboto"/>
                <a:ea typeface="Roboto"/>
                <a:cs typeface="Roboto"/>
                <a:sym typeface="Roboto"/>
                <a:hlinkClick r:id="rId4"/>
              </a:rPr>
              <a:t> meta-argument</a:t>
            </a:r>
            <a:r>
              <a:rPr lang="en-US" sz="1300">
                <a:solidFill>
                  <a:srgbClr val="1D1E23"/>
                </a:solidFill>
                <a:highlight>
                  <a:srgbClr val="FFFFFF"/>
                </a:highlight>
                <a:latin typeface="Roboto"/>
                <a:ea typeface="Roboto"/>
                <a:cs typeface="Roboto"/>
                <a:sym typeface="Roboto"/>
              </a:rPr>
              <a:t> can explicitly specify a dependency.</a:t>
            </a:r>
            <a:endParaRPr/>
          </a:p>
        </p:txBody>
      </p:sp>
      <p:sp>
        <p:nvSpPr>
          <p:cNvPr id="653" name="Google Shape;653;g815d43a0a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b3aa44456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5b3aa44456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3c2902e7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b="1" lang="en-US"/>
              <a:t>[Mandatory slide for virtual courses]</a:t>
            </a:r>
            <a:endParaRPr b="1"/>
          </a:p>
          <a:p>
            <a:pPr indent="0" lvl="0" marL="0" rtl="0" algn="l">
              <a:lnSpc>
                <a:spcPct val="100000"/>
              </a:lnSpc>
              <a:spcBef>
                <a:spcPts val="0"/>
              </a:spcBef>
              <a:spcAft>
                <a:spcPts val="0"/>
              </a:spcAft>
              <a:buSzPts val="1400"/>
              <a:buNone/>
            </a:pPr>
            <a:r>
              <a:rPr lang="en-US"/>
              <a:t>Obviously, when in person, remove this and the following slides about virtual trainings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b="1" lang="en-US"/>
              <a:t>ACTION:</a:t>
            </a:r>
            <a:r>
              <a:rPr lang="en-US"/>
              <a:t> Share about the modality we are currently 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It is good to call the elephant out in the room. Everyone would prefer to be on-site together. That is not going to happen for this class, so let’s dig in, be interactive and have fun!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t>In a classroom, it’s easy to see your faces and know if topics are understood–be sure to let me know if anything is unclear!</a:t>
            </a:r>
            <a:endParaRPr/>
          </a:p>
        </p:txBody>
      </p:sp>
      <p:sp>
        <p:nvSpPr>
          <p:cNvPr id="130" name="Google Shape;130;g83c2902e7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5b3aa44456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5b3aa44456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b3aa44456_0_4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5b3aa44456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b3aa44456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5b3aa44456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b3aa44456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5b3aa44456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b3aa44456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5b3aa44456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b3aa44456_0_4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5b3aa44456_0_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b3aa44456_0_4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5b3aa44456_0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c18b4d38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5c18b4d3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81545b714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81545b714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b3aa44456_0_5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g5b3aa44456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3c2902e74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b="1" lang="en-US"/>
              <a:t>[Mandatory slide for virtual courses]</a:t>
            </a:r>
            <a:endParaRPr b="1"/>
          </a:p>
          <a:p>
            <a:pPr indent="0" lvl="0" marL="0" rtl="0" algn="l">
              <a:spcBef>
                <a:spcPts val="0"/>
              </a:spcBef>
              <a:spcAft>
                <a:spcPts val="0"/>
              </a:spcAft>
              <a:buClr>
                <a:schemeClr val="dk1"/>
              </a:buClr>
              <a:buSzPts val="1400"/>
              <a:buFont typeface="Arial"/>
              <a:buNone/>
            </a:pPr>
            <a:r>
              <a:rPr lang="en-US"/>
              <a:t>Obviously, when in person, remove this and the following slides about virtual trainings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b="1" lang="en-US"/>
              <a:t>ACTION:</a:t>
            </a:r>
            <a:r>
              <a:rPr lang="en-US"/>
              <a:t> Share the expectations you have for the students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Level set the rules of engagement for virtual classrooms. Encourage students to be on time! Just because this is a virtual class doesn’t mean it’s ok to inconvenience peers who showed up on 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Mute yourself unless asking a question/commenting</a:t>
            </a:r>
            <a:endParaRPr/>
          </a:p>
          <a:p>
            <a:pPr indent="0" lvl="0" marL="0" rtl="0" algn="l">
              <a:lnSpc>
                <a:spcPct val="100000"/>
              </a:lnSpc>
              <a:spcBef>
                <a:spcPts val="0"/>
              </a:spcBef>
              <a:spcAft>
                <a:spcPts val="0"/>
              </a:spcAft>
              <a:buSzPts val="1100"/>
              <a:buNone/>
            </a:pPr>
            <a:r>
              <a:rPr lang="en-US"/>
              <a:t>Ask questions (verbally or via chat window)</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141" name="Google Shape;141;g83c2902e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b3aa44456_0_4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5b3aa44456_0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815d43a0a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815d43a0a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5b3aa44456_0_4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5b3aa44456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815d43a0a3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815d43a0a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5b3aa44456_0_4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5b3aa44456_0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b3aa44456_0_5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g5b3aa44456_0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b3aa44456_0_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-detailed-exitcode</a:t>
            </a:r>
            <a:endParaRPr/>
          </a:p>
        </p:txBody>
      </p:sp>
      <p:sp>
        <p:nvSpPr>
          <p:cNvPr id="780" name="Google Shape;780;g5b3aa44456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5b3aa44456_0_5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5b3aa44456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638ec0128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38ec01289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638ec01289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5b3aa44456_0_5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5b3aa44456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3664745" y="3101571"/>
            <a:ext cx="5479200" cy="714300"/>
          </a:xfrm>
          <a:prstGeom prst="rect">
            <a:avLst/>
          </a:prstGeom>
          <a:noFill/>
          <a:ln>
            <a:noFill/>
          </a:ln>
        </p:spPr>
        <p:txBody>
          <a:bodyPr anchorCtr="0" anchor="ctr" bIns="27000" lIns="0" spcFirstLastPara="1" rIns="68575" wrap="square" tIns="0">
            <a:noAutofit/>
          </a:bodyPr>
          <a:lstStyle>
            <a:lvl1pPr lvl="0" algn="ctr">
              <a:lnSpc>
                <a:spcPct val="100000"/>
              </a:lnSpc>
              <a:spcBef>
                <a:spcPts val="0"/>
              </a:spcBef>
              <a:spcAft>
                <a:spcPts val="0"/>
              </a:spcAft>
              <a:buClr>
                <a:srgbClr val="233445"/>
              </a:buClr>
              <a:buSzPts val="2700"/>
              <a:buFont typeface="Helvetica Neue Light"/>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2"/>
          <p:cNvSpPr txBox="1"/>
          <p:nvPr>
            <p:ph idx="1" type="subTitle"/>
          </p:nvPr>
        </p:nvSpPr>
        <p:spPr>
          <a:xfrm>
            <a:off x="3879055" y="3927870"/>
            <a:ext cx="5265000" cy="572700"/>
          </a:xfrm>
          <a:prstGeom prst="rect">
            <a:avLst/>
          </a:prstGeom>
          <a:noFill/>
          <a:ln>
            <a:noFill/>
          </a:ln>
        </p:spPr>
        <p:txBody>
          <a:bodyPr anchorCtr="0" anchor="t" bIns="34275" lIns="67500" spcFirstLastPara="1" rIns="68575" wrap="square" tIns="35100">
            <a:noAutofit/>
          </a:bodyPr>
          <a:lstStyle>
            <a:lvl1pPr lvl="0" algn="ctr">
              <a:lnSpc>
                <a:spcPct val="90000"/>
              </a:lnSpc>
              <a:spcBef>
                <a:spcPts val="800"/>
              </a:spcBef>
              <a:spcAft>
                <a:spcPts val="0"/>
              </a:spcAft>
              <a:buClr>
                <a:srgbClr val="F17F3A"/>
              </a:buClr>
              <a:buSzPts val="2100"/>
              <a:buFont typeface="Helvetica Neue Light"/>
              <a:buNone/>
              <a:defRPr sz="2100">
                <a:solidFill>
                  <a:srgbClr val="F17F3A"/>
                </a:solidFill>
              </a:defRPr>
            </a:lvl1pPr>
            <a:lvl2pPr lvl="1" algn="ctr">
              <a:lnSpc>
                <a:spcPct val="90000"/>
              </a:lnSpc>
              <a:spcBef>
                <a:spcPts val="400"/>
              </a:spcBef>
              <a:spcAft>
                <a:spcPts val="0"/>
              </a:spcAft>
              <a:buClr>
                <a:srgbClr val="3F3F3F"/>
              </a:buClr>
              <a:buSzPts val="1500"/>
              <a:buFont typeface="Helvetica Neue Light"/>
              <a:buNone/>
              <a:defRPr sz="1500"/>
            </a:lvl2pPr>
            <a:lvl3pPr lvl="2" algn="ctr">
              <a:lnSpc>
                <a:spcPct val="90000"/>
              </a:lnSpc>
              <a:spcBef>
                <a:spcPts val="400"/>
              </a:spcBef>
              <a:spcAft>
                <a:spcPts val="0"/>
              </a:spcAft>
              <a:buClr>
                <a:srgbClr val="3F3F3F"/>
              </a:buClr>
              <a:buSzPts val="1400"/>
              <a:buFont typeface="Helvetica Neue Light"/>
              <a:buNone/>
              <a:defRPr sz="1400"/>
            </a:lvl3pPr>
            <a:lvl4pPr lvl="3" algn="ctr">
              <a:lnSpc>
                <a:spcPct val="90000"/>
              </a:lnSpc>
              <a:spcBef>
                <a:spcPts val="400"/>
              </a:spcBef>
              <a:spcAft>
                <a:spcPts val="0"/>
              </a:spcAft>
              <a:buClr>
                <a:srgbClr val="3F3F3F"/>
              </a:buClr>
              <a:buSzPts val="1200"/>
              <a:buFont typeface="Helvetica Neue Light"/>
              <a:buNone/>
              <a:defRPr sz="1200"/>
            </a:lvl4pPr>
            <a:lvl5pPr lvl="4" algn="ctr">
              <a:lnSpc>
                <a:spcPct val="90000"/>
              </a:lnSpc>
              <a:spcBef>
                <a:spcPts val="400"/>
              </a:spcBef>
              <a:spcAft>
                <a:spcPts val="0"/>
              </a:spcAft>
              <a:buClr>
                <a:srgbClr val="3F3F3F"/>
              </a:buClr>
              <a:buSzPts val="1200"/>
              <a:buFont typeface="Helvetica Neue Light"/>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 name="Google Shape;16;p2"/>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0" name="Shape 50"/>
        <p:cNvGrpSpPr/>
        <p:nvPr/>
      </p:nvGrpSpPr>
      <p:grpSpPr>
        <a:xfrm>
          <a:off x="0" y="0"/>
          <a:ext cx="0" cy="0"/>
          <a:chOff x="0" y="0"/>
          <a:chExt cx="0" cy="0"/>
        </a:xfrm>
      </p:grpSpPr>
      <p:sp>
        <p:nvSpPr>
          <p:cNvPr id="51" name="Google Shape;51;p11"/>
          <p:cNvSpPr txBox="1"/>
          <p:nvPr>
            <p:ph type="title"/>
          </p:nvPr>
        </p:nvSpPr>
        <p:spPr>
          <a:xfrm>
            <a:off x="715500" y="243000"/>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 name="Google Shape;52;p11"/>
          <p:cNvSpPr/>
          <p:nvPr>
            <p:ph idx="2" type="pic"/>
          </p:nvPr>
        </p:nvSpPr>
        <p:spPr>
          <a:xfrm>
            <a:off x="3812379" y="1099297"/>
            <a:ext cx="4629000" cy="3583200"/>
          </a:xfrm>
          <a:prstGeom prst="rect">
            <a:avLst/>
          </a:prstGeom>
          <a:noFill/>
          <a:ln>
            <a:noFill/>
          </a:ln>
        </p:spPr>
        <p:txBody>
          <a:bodyPr anchorCtr="0" anchor="t" bIns="34275" lIns="67500" spcFirstLastPara="1" rIns="68575" wrap="square" tIns="35100">
            <a:noAutofit/>
          </a:bodyPr>
          <a:lstStyle>
            <a:lvl1pPr lvl="0" marR="0" rtl="0" algn="l">
              <a:lnSpc>
                <a:spcPct val="90000"/>
              </a:lnSpc>
              <a:spcBef>
                <a:spcPts val="800"/>
              </a:spcBef>
              <a:spcAft>
                <a:spcPts val="0"/>
              </a:spcAft>
              <a:buClr>
                <a:srgbClr val="3F3F3F"/>
              </a:buClr>
              <a:buSzPts val="2400"/>
              <a:buFont typeface="Helvetica Neue Light"/>
              <a:buNone/>
              <a:defRPr b="0" i="0" sz="2400" u="none" cap="none" strike="noStrike">
                <a:solidFill>
                  <a:srgbClr val="3F3F3F"/>
                </a:solidFill>
                <a:latin typeface="Helvetica Neue Light"/>
                <a:ea typeface="Helvetica Neue Light"/>
                <a:cs typeface="Helvetica Neue Light"/>
                <a:sym typeface="Helvetica Neue Light"/>
              </a:defRPr>
            </a:lvl1pPr>
            <a:lvl2pPr lvl="1" marR="0" rtl="0" algn="l">
              <a:lnSpc>
                <a:spcPct val="90000"/>
              </a:lnSpc>
              <a:spcBef>
                <a:spcPts val="400"/>
              </a:spcBef>
              <a:spcAft>
                <a:spcPts val="0"/>
              </a:spcAft>
              <a:buClr>
                <a:srgbClr val="3F3F3F"/>
              </a:buClr>
              <a:buSzPts val="2100"/>
              <a:buFont typeface="Helvetica Neue Light"/>
              <a:buNone/>
              <a:defRPr b="0" i="0" sz="2100" u="none" cap="none" strike="noStrike">
                <a:solidFill>
                  <a:srgbClr val="3F3F3F"/>
                </a:solidFill>
                <a:latin typeface="Helvetica Neue Light"/>
                <a:ea typeface="Helvetica Neue Light"/>
                <a:cs typeface="Helvetica Neue Light"/>
                <a:sym typeface="Helvetica Neue Light"/>
              </a:defRPr>
            </a:lvl2pPr>
            <a:lvl3pPr lvl="2" marR="0" rtl="0" algn="l">
              <a:lnSpc>
                <a:spcPct val="90000"/>
              </a:lnSpc>
              <a:spcBef>
                <a:spcPts val="400"/>
              </a:spcBef>
              <a:spcAft>
                <a:spcPts val="0"/>
              </a:spcAft>
              <a:buClr>
                <a:srgbClr val="3F3F3F"/>
              </a:buClr>
              <a:buSzPts val="1800"/>
              <a:buFont typeface="Helvetica Neue Light"/>
              <a:buNone/>
              <a:defRPr b="0" i="0" sz="1800" u="none" cap="none" strike="noStrike">
                <a:solidFill>
                  <a:srgbClr val="3F3F3F"/>
                </a:solidFill>
                <a:latin typeface="Helvetica Neue Light"/>
                <a:ea typeface="Helvetica Neue Light"/>
                <a:cs typeface="Helvetica Neue Light"/>
                <a:sym typeface="Helvetica Neue Light"/>
              </a:defRPr>
            </a:lvl3pPr>
            <a:lvl4pPr lvl="3" marR="0" rtl="0" algn="l">
              <a:lnSpc>
                <a:spcPct val="90000"/>
              </a:lnSpc>
              <a:spcBef>
                <a:spcPts val="400"/>
              </a:spcBef>
              <a:spcAft>
                <a:spcPts val="0"/>
              </a:spcAft>
              <a:buClr>
                <a:srgbClr val="3F3F3F"/>
              </a:buClr>
              <a:buSzPts val="1500"/>
              <a:buFont typeface="Helvetica Neue Light"/>
              <a:buNone/>
              <a:defRPr b="0" i="0" sz="1500" u="none" cap="none" strike="noStrike">
                <a:solidFill>
                  <a:srgbClr val="3F3F3F"/>
                </a:solidFill>
                <a:latin typeface="Helvetica Neue Light"/>
                <a:ea typeface="Helvetica Neue Light"/>
                <a:cs typeface="Helvetica Neue Light"/>
                <a:sym typeface="Helvetica Neue Light"/>
              </a:defRPr>
            </a:lvl4pPr>
            <a:lvl5pPr lvl="4" marR="0" rtl="0" algn="l">
              <a:lnSpc>
                <a:spcPct val="90000"/>
              </a:lnSpc>
              <a:spcBef>
                <a:spcPts val="400"/>
              </a:spcBef>
              <a:spcAft>
                <a:spcPts val="0"/>
              </a:spcAft>
              <a:buClr>
                <a:srgbClr val="3F3F3F"/>
              </a:buClr>
              <a:buSzPts val="1500"/>
              <a:buFont typeface="Helvetica Neue Light"/>
              <a:buNone/>
              <a:defRPr b="0" i="0" sz="1500" u="none" cap="none" strike="noStrike">
                <a:solidFill>
                  <a:srgbClr val="3F3F3F"/>
                </a:solidFill>
                <a:latin typeface="Helvetica Neue Light"/>
                <a:ea typeface="Helvetica Neue Light"/>
                <a:cs typeface="Helvetica Neue Light"/>
                <a:sym typeface="Helvetica Neue Light"/>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53" name="Google Shape;53;p11"/>
          <p:cNvSpPr txBox="1"/>
          <p:nvPr>
            <p:ph idx="1" type="body"/>
          </p:nvPr>
        </p:nvSpPr>
        <p:spPr>
          <a:xfrm>
            <a:off x="730447" y="1099297"/>
            <a:ext cx="2923500" cy="35832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3F3F3F"/>
              </a:buClr>
              <a:buSzPts val="1200"/>
              <a:buFont typeface="Helvetica Neue Light"/>
              <a:buNone/>
              <a:defRPr sz="1200"/>
            </a:lvl1pPr>
            <a:lvl2pPr indent="-228600" lvl="1" marL="914400" algn="l">
              <a:lnSpc>
                <a:spcPct val="90000"/>
              </a:lnSpc>
              <a:spcBef>
                <a:spcPts val="400"/>
              </a:spcBef>
              <a:spcAft>
                <a:spcPts val="0"/>
              </a:spcAft>
              <a:buClr>
                <a:srgbClr val="3F3F3F"/>
              </a:buClr>
              <a:buSzPts val="1100"/>
              <a:buFont typeface="Helvetica Neue Light"/>
              <a:buNone/>
              <a:defRPr sz="1100"/>
            </a:lvl2pPr>
            <a:lvl3pPr indent="-228600" lvl="2" marL="1371600" algn="l">
              <a:lnSpc>
                <a:spcPct val="90000"/>
              </a:lnSpc>
              <a:spcBef>
                <a:spcPts val="400"/>
              </a:spcBef>
              <a:spcAft>
                <a:spcPts val="0"/>
              </a:spcAft>
              <a:buClr>
                <a:srgbClr val="3F3F3F"/>
              </a:buClr>
              <a:buSzPts val="900"/>
              <a:buFont typeface="Helvetica Neue Light"/>
              <a:buNone/>
              <a:defRPr sz="900"/>
            </a:lvl3pPr>
            <a:lvl4pPr indent="-228600" lvl="3" marL="1828800" algn="l">
              <a:lnSpc>
                <a:spcPct val="90000"/>
              </a:lnSpc>
              <a:spcBef>
                <a:spcPts val="400"/>
              </a:spcBef>
              <a:spcAft>
                <a:spcPts val="0"/>
              </a:spcAft>
              <a:buClr>
                <a:srgbClr val="3F3F3F"/>
              </a:buClr>
              <a:buSzPts val="800"/>
              <a:buFont typeface="Helvetica Neue Light"/>
              <a:buNone/>
              <a:defRPr sz="800"/>
            </a:lvl4pPr>
            <a:lvl5pPr indent="-228600" lvl="4" marL="2286000" algn="l">
              <a:lnSpc>
                <a:spcPct val="90000"/>
              </a:lnSpc>
              <a:spcBef>
                <a:spcPts val="400"/>
              </a:spcBef>
              <a:spcAft>
                <a:spcPts val="0"/>
              </a:spcAft>
              <a:buClr>
                <a:srgbClr val="3F3F3F"/>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4" name="Google Shape;54;p11"/>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5" name="Shape 55"/>
        <p:cNvGrpSpPr/>
        <p:nvPr/>
      </p:nvGrpSpPr>
      <p:grpSpPr>
        <a:xfrm>
          <a:off x="0" y="0"/>
          <a:ext cx="0" cy="0"/>
          <a:chOff x="0" y="0"/>
          <a:chExt cx="0" cy="0"/>
        </a:xfrm>
      </p:grpSpPr>
      <p:sp>
        <p:nvSpPr>
          <p:cNvPr id="56" name="Google Shape;56;p12"/>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2"/>
          <p:cNvSpPr txBox="1"/>
          <p:nvPr>
            <p:ph idx="1" type="body"/>
          </p:nvPr>
        </p:nvSpPr>
        <p:spPr>
          <a:xfrm rot="5400000">
            <a:off x="2808000" y="-1053000"/>
            <a:ext cx="3510000" cy="78840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2"/>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9" name="Shape 59"/>
        <p:cNvGrpSpPr/>
        <p:nvPr/>
      </p:nvGrpSpPr>
      <p:grpSpPr>
        <a:xfrm>
          <a:off x="0" y="0"/>
          <a:ext cx="0" cy="0"/>
          <a:chOff x="0" y="0"/>
          <a:chExt cx="0" cy="0"/>
        </a:xfrm>
      </p:grpSpPr>
      <p:sp>
        <p:nvSpPr>
          <p:cNvPr id="60" name="Google Shape;60;p13"/>
          <p:cNvSpPr txBox="1"/>
          <p:nvPr>
            <p:ph type="title"/>
          </p:nvPr>
        </p:nvSpPr>
        <p:spPr>
          <a:xfrm rot="5400000">
            <a:off x="5637756" y="1928540"/>
            <a:ext cx="35907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3"/>
          <p:cNvSpPr txBox="1"/>
          <p:nvPr>
            <p:ph idx="1" type="body"/>
          </p:nvPr>
        </p:nvSpPr>
        <p:spPr>
          <a:xfrm rot="5400000">
            <a:off x="1730467" y="96168"/>
            <a:ext cx="3600600" cy="56472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3"/>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with Caption">
  <p:cSld name="1_Content with Caption">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blipFill>
          <a:blip r:embed="rId2">
            <a:alphaModFix/>
          </a:blip>
          <a:stretch>
            <a:fillRect/>
          </a:stretch>
        </a:blipFill>
      </p:bgPr>
    </p:bg>
    <p:spTree>
      <p:nvGrpSpPr>
        <p:cNvPr id="65"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3"/>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4"/>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sz="1800"/>
            </a:lvl1pPr>
            <a:lvl2pPr indent="-336550" lvl="1" marL="914400" algn="l">
              <a:lnSpc>
                <a:spcPct val="90000"/>
              </a:lnSpc>
              <a:spcBef>
                <a:spcPts val="400"/>
              </a:spcBef>
              <a:spcAft>
                <a:spcPts val="0"/>
              </a:spcAft>
              <a:buClr>
                <a:srgbClr val="3F3F3F"/>
              </a:buClr>
              <a:buSzPts val="1700"/>
              <a:buFont typeface="Helvetica Neue Light"/>
              <a:buChar char="•"/>
              <a:defRPr sz="1700"/>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 name="Google Shape;23;p4"/>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ew section">
  <p:cSld name="new section">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621906" y="289234"/>
            <a:ext cx="65982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 name="Google Shape;26;p5"/>
          <p:cNvSpPr txBox="1"/>
          <p:nvPr>
            <p:ph idx="1" type="body"/>
          </p:nvPr>
        </p:nvSpPr>
        <p:spPr>
          <a:xfrm>
            <a:off x="1479947" y="3567113"/>
            <a:ext cx="3092100" cy="10026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3F3F3F"/>
              </a:buClr>
              <a:buSzPts val="1800"/>
              <a:buFont typeface="Helvetica Neue Light"/>
              <a:buNone/>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714653" y="243000"/>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6"/>
          <p:cNvSpPr txBox="1"/>
          <p:nvPr>
            <p:ph idx="1" type="body"/>
          </p:nvPr>
        </p:nvSpPr>
        <p:spPr>
          <a:xfrm>
            <a:off x="621000" y="1146229"/>
            <a:ext cx="7884000" cy="35100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888888"/>
              </a:buClr>
              <a:buSzPts val="1400"/>
              <a:buFont typeface="Helvetica Neue Light"/>
              <a:buNone/>
              <a:defRPr sz="1400">
                <a:solidFill>
                  <a:srgbClr val="888888"/>
                </a:solidFill>
              </a:defRPr>
            </a:lvl1pPr>
            <a:lvl2pPr indent="-228600" lvl="1" marL="914400" algn="l">
              <a:lnSpc>
                <a:spcPct val="90000"/>
              </a:lnSpc>
              <a:spcBef>
                <a:spcPts val="400"/>
              </a:spcBef>
              <a:spcAft>
                <a:spcPts val="0"/>
              </a:spcAft>
              <a:buClr>
                <a:srgbClr val="888888"/>
              </a:buClr>
              <a:buSzPts val="1500"/>
              <a:buFont typeface="Helvetica Neue Light"/>
              <a:buNone/>
              <a:defRPr sz="1500">
                <a:solidFill>
                  <a:srgbClr val="888888"/>
                </a:solidFill>
              </a:defRPr>
            </a:lvl2pPr>
            <a:lvl3pPr indent="-228600" lvl="2" marL="1371600" algn="l">
              <a:lnSpc>
                <a:spcPct val="90000"/>
              </a:lnSpc>
              <a:spcBef>
                <a:spcPts val="400"/>
              </a:spcBef>
              <a:spcAft>
                <a:spcPts val="0"/>
              </a:spcAft>
              <a:buClr>
                <a:srgbClr val="888888"/>
              </a:buClr>
              <a:buSzPts val="1400"/>
              <a:buFont typeface="Helvetica Neue Light"/>
              <a:buNone/>
              <a:defRPr sz="1400">
                <a:solidFill>
                  <a:srgbClr val="888888"/>
                </a:solidFill>
              </a:defRPr>
            </a:lvl3pPr>
            <a:lvl4pPr indent="-228600" lvl="3" marL="1828800" algn="l">
              <a:lnSpc>
                <a:spcPct val="90000"/>
              </a:lnSpc>
              <a:spcBef>
                <a:spcPts val="400"/>
              </a:spcBef>
              <a:spcAft>
                <a:spcPts val="0"/>
              </a:spcAft>
              <a:buClr>
                <a:srgbClr val="888888"/>
              </a:buClr>
              <a:buSzPts val="1200"/>
              <a:buFont typeface="Helvetica Neue Light"/>
              <a:buNone/>
              <a:defRPr sz="1200">
                <a:solidFill>
                  <a:srgbClr val="888888"/>
                </a:solidFill>
              </a:defRPr>
            </a:lvl4pPr>
            <a:lvl5pPr indent="-228600" lvl="4" marL="2286000" algn="l">
              <a:lnSpc>
                <a:spcPct val="90000"/>
              </a:lnSpc>
              <a:spcBef>
                <a:spcPts val="400"/>
              </a:spcBef>
              <a:spcAft>
                <a:spcPts val="0"/>
              </a:spcAft>
              <a:buClr>
                <a:srgbClr val="888888"/>
              </a:buClr>
              <a:buSzPts val="1200"/>
              <a:buFont typeface="Helvetica Neue Light"/>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 name="Google Shape;30;p6"/>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1" name="Shape 31"/>
        <p:cNvGrpSpPr/>
        <p:nvPr/>
      </p:nvGrpSpPr>
      <p:grpSpPr>
        <a:xfrm>
          <a:off x="0" y="0"/>
          <a:ext cx="0" cy="0"/>
          <a:chOff x="0" y="0"/>
          <a:chExt cx="0" cy="0"/>
        </a:xfrm>
      </p:grpSpPr>
      <p:sp>
        <p:nvSpPr>
          <p:cNvPr id="32" name="Google Shape;32;p7"/>
          <p:cNvSpPr txBox="1"/>
          <p:nvPr>
            <p:ph idx="1" type="body"/>
          </p:nvPr>
        </p:nvSpPr>
        <p:spPr>
          <a:xfrm>
            <a:off x="628650" y="1134000"/>
            <a:ext cx="3886200" cy="35859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7"/>
          <p:cNvSpPr txBox="1"/>
          <p:nvPr>
            <p:ph idx="2" type="body"/>
          </p:nvPr>
        </p:nvSpPr>
        <p:spPr>
          <a:xfrm>
            <a:off x="4629150" y="1134000"/>
            <a:ext cx="3886200" cy="35859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7"/>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7"/>
          <p:cNvSpPr txBox="1"/>
          <p:nvPr>
            <p:ph type="title"/>
          </p:nvPr>
        </p:nvSpPr>
        <p:spPr>
          <a:xfrm>
            <a:off x="716200" y="241696"/>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716200" y="241696"/>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8"/>
          <p:cNvSpPr txBox="1"/>
          <p:nvPr>
            <p:ph idx="1" type="body"/>
          </p:nvPr>
        </p:nvSpPr>
        <p:spPr>
          <a:xfrm>
            <a:off x="629841" y="1134000"/>
            <a:ext cx="3868200" cy="618000"/>
          </a:xfrm>
          <a:prstGeom prst="rect">
            <a:avLst/>
          </a:prstGeom>
          <a:noFill/>
          <a:ln>
            <a:noFill/>
          </a:ln>
        </p:spPr>
        <p:txBody>
          <a:bodyPr anchorCtr="0" anchor="ctr" bIns="34275" lIns="67500" spcFirstLastPara="1" rIns="68575" wrap="square" tIns="35100">
            <a:noAutofit/>
          </a:bodyPr>
          <a:lstStyle>
            <a:lvl1pPr indent="-228600" lvl="0" marL="457200" algn="l">
              <a:lnSpc>
                <a:spcPct val="90000"/>
              </a:lnSpc>
              <a:spcBef>
                <a:spcPts val="800"/>
              </a:spcBef>
              <a:spcAft>
                <a:spcPts val="0"/>
              </a:spcAft>
              <a:buClr>
                <a:srgbClr val="F17E3A"/>
              </a:buClr>
              <a:buSzPts val="1800"/>
              <a:buFont typeface="Helvetica Neue Light"/>
              <a:buNone/>
              <a:defRPr b="0" sz="1800">
                <a:solidFill>
                  <a:srgbClr val="F17E3A"/>
                </a:solidFill>
              </a:defRPr>
            </a:lvl1pPr>
            <a:lvl2pPr indent="-228600" lvl="1" marL="914400" algn="l">
              <a:lnSpc>
                <a:spcPct val="90000"/>
              </a:lnSpc>
              <a:spcBef>
                <a:spcPts val="400"/>
              </a:spcBef>
              <a:spcAft>
                <a:spcPts val="0"/>
              </a:spcAft>
              <a:buClr>
                <a:srgbClr val="3F3F3F"/>
              </a:buClr>
              <a:buSzPts val="1500"/>
              <a:buFont typeface="Helvetica Neue Light"/>
              <a:buNone/>
              <a:defRPr b="1" sz="1500"/>
            </a:lvl2pPr>
            <a:lvl3pPr indent="-228600" lvl="2" marL="1371600" algn="l">
              <a:lnSpc>
                <a:spcPct val="90000"/>
              </a:lnSpc>
              <a:spcBef>
                <a:spcPts val="400"/>
              </a:spcBef>
              <a:spcAft>
                <a:spcPts val="0"/>
              </a:spcAft>
              <a:buClr>
                <a:srgbClr val="3F3F3F"/>
              </a:buClr>
              <a:buSzPts val="1400"/>
              <a:buFont typeface="Helvetica Neue Light"/>
              <a:buNone/>
              <a:defRPr b="1" sz="1400"/>
            </a:lvl3pPr>
            <a:lvl4pPr indent="-228600" lvl="3" marL="1828800" algn="l">
              <a:lnSpc>
                <a:spcPct val="90000"/>
              </a:lnSpc>
              <a:spcBef>
                <a:spcPts val="400"/>
              </a:spcBef>
              <a:spcAft>
                <a:spcPts val="0"/>
              </a:spcAft>
              <a:buClr>
                <a:srgbClr val="3F3F3F"/>
              </a:buClr>
              <a:buSzPts val="1200"/>
              <a:buFont typeface="Helvetica Neue Light"/>
              <a:buNone/>
              <a:defRPr b="1" sz="1200"/>
            </a:lvl4pPr>
            <a:lvl5pPr indent="-228600" lvl="4" marL="2286000" algn="l">
              <a:lnSpc>
                <a:spcPct val="90000"/>
              </a:lnSpc>
              <a:spcBef>
                <a:spcPts val="400"/>
              </a:spcBef>
              <a:spcAft>
                <a:spcPts val="0"/>
              </a:spcAft>
              <a:buClr>
                <a:srgbClr val="3F3F3F"/>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8"/>
          <p:cNvSpPr txBox="1"/>
          <p:nvPr>
            <p:ph idx="2" type="body"/>
          </p:nvPr>
        </p:nvSpPr>
        <p:spPr>
          <a:xfrm>
            <a:off x="629841" y="1892675"/>
            <a:ext cx="3868200" cy="28254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a:solidFill>
                  <a:srgbClr val="3F3F3F"/>
                </a:solidFill>
              </a:defRPr>
            </a:lvl1pPr>
            <a:lvl2pPr indent="-336550" lvl="1" marL="914400" algn="l">
              <a:lnSpc>
                <a:spcPct val="90000"/>
              </a:lnSpc>
              <a:spcBef>
                <a:spcPts val="400"/>
              </a:spcBef>
              <a:spcAft>
                <a:spcPts val="0"/>
              </a:spcAft>
              <a:buClr>
                <a:srgbClr val="3F3F3F"/>
              </a:buClr>
              <a:buSzPts val="1700"/>
              <a:buFont typeface="Helvetica Neue Light"/>
              <a:buChar char="•"/>
              <a:defRPr>
                <a:solidFill>
                  <a:srgbClr val="3F3F3F"/>
                </a:solidFill>
              </a:defRPr>
            </a:lvl2pPr>
            <a:lvl3pPr indent="-323850" lvl="2" marL="1371600" algn="l">
              <a:lnSpc>
                <a:spcPct val="90000"/>
              </a:lnSpc>
              <a:spcBef>
                <a:spcPts val="400"/>
              </a:spcBef>
              <a:spcAft>
                <a:spcPts val="0"/>
              </a:spcAft>
              <a:buClr>
                <a:srgbClr val="3F3F3F"/>
              </a:buClr>
              <a:buSzPts val="1500"/>
              <a:buFont typeface="Helvetica Neue Light"/>
              <a:buChar char="•"/>
              <a:defRPr>
                <a:solidFill>
                  <a:srgbClr val="3F3F3F"/>
                </a:solidFill>
              </a:defRPr>
            </a:lvl3pPr>
            <a:lvl4pPr indent="-317500" lvl="3" marL="1828800" algn="l">
              <a:lnSpc>
                <a:spcPct val="90000"/>
              </a:lnSpc>
              <a:spcBef>
                <a:spcPts val="400"/>
              </a:spcBef>
              <a:spcAft>
                <a:spcPts val="0"/>
              </a:spcAft>
              <a:buClr>
                <a:srgbClr val="3F3F3F"/>
              </a:buClr>
              <a:buSzPts val="1400"/>
              <a:buFont typeface="Helvetica Neue Light"/>
              <a:buChar char="•"/>
              <a:defRPr>
                <a:solidFill>
                  <a:srgbClr val="3F3F3F"/>
                </a:solidFill>
              </a:defRPr>
            </a:lvl4pPr>
            <a:lvl5pPr indent="-304800" lvl="4" marL="2286000" algn="l">
              <a:lnSpc>
                <a:spcPct val="90000"/>
              </a:lnSpc>
              <a:spcBef>
                <a:spcPts val="400"/>
              </a:spcBef>
              <a:spcAft>
                <a:spcPts val="0"/>
              </a:spcAft>
              <a:buClr>
                <a:srgbClr val="3F3F3F"/>
              </a:buClr>
              <a:buSzPts val="1200"/>
              <a:buFont typeface="Helvetica Neue Light"/>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8"/>
          <p:cNvSpPr txBox="1"/>
          <p:nvPr>
            <p:ph idx="3" type="body"/>
          </p:nvPr>
        </p:nvSpPr>
        <p:spPr>
          <a:xfrm>
            <a:off x="4629150" y="1134000"/>
            <a:ext cx="3887400" cy="618000"/>
          </a:xfrm>
          <a:prstGeom prst="rect">
            <a:avLst/>
          </a:prstGeom>
          <a:noFill/>
          <a:ln>
            <a:noFill/>
          </a:ln>
        </p:spPr>
        <p:txBody>
          <a:bodyPr anchorCtr="0" anchor="ctr" bIns="34275" lIns="67500" spcFirstLastPara="1" rIns="68575" wrap="square" tIns="35100">
            <a:noAutofit/>
          </a:bodyPr>
          <a:lstStyle>
            <a:lvl1pPr indent="-228600" lvl="0" marL="457200" algn="l">
              <a:lnSpc>
                <a:spcPct val="90000"/>
              </a:lnSpc>
              <a:spcBef>
                <a:spcPts val="800"/>
              </a:spcBef>
              <a:spcAft>
                <a:spcPts val="0"/>
              </a:spcAft>
              <a:buClr>
                <a:srgbClr val="F17E3A"/>
              </a:buClr>
              <a:buSzPts val="1800"/>
              <a:buFont typeface="Helvetica Neue Light"/>
              <a:buNone/>
              <a:defRPr b="0" sz="1800">
                <a:solidFill>
                  <a:srgbClr val="F17E3A"/>
                </a:solidFill>
              </a:defRPr>
            </a:lvl1pPr>
            <a:lvl2pPr indent="-228600" lvl="1" marL="914400" algn="l">
              <a:lnSpc>
                <a:spcPct val="90000"/>
              </a:lnSpc>
              <a:spcBef>
                <a:spcPts val="400"/>
              </a:spcBef>
              <a:spcAft>
                <a:spcPts val="0"/>
              </a:spcAft>
              <a:buClr>
                <a:srgbClr val="3F3F3F"/>
              </a:buClr>
              <a:buSzPts val="1500"/>
              <a:buFont typeface="Helvetica Neue Light"/>
              <a:buNone/>
              <a:defRPr b="1" sz="1500"/>
            </a:lvl2pPr>
            <a:lvl3pPr indent="-228600" lvl="2" marL="1371600" algn="l">
              <a:lnSpc>
                <a:spcPct val="90000"/>
              </a:lnSpc>
              <a:spcBef>
                <a:spcPts val="400"/>
              </a:spcBef>
              <a:spcAft>
                <a:spcPts val="0"/>
              </a:spcAft>
              <a:buClr>
                <a:srgbClr val="3F3F3F"/>
              </a:buClr>
              <a:buSzPts val="1400"/>
              <a:buFont typeface="Helvetica Neue Light"/>
              <a:buNone/>
              <a:defRPr b="1" sz="1400"/>
            </a:lvl3pPr>
            <a:lvl4pPr indent="-228600" lvl="3" marL="1828800" algn="l">
              <a:lnSpc>
                <a:spcPct val="90000"/>
              </a:lnSpc>
              <a:spcBef>
                <a:spcPts val="400"/>
              </a:spcBef>
              <a:spcAft>
                <a:spcPts val="0"/>
              </a:spcAft>
              <a:buClr>
                <a:srgbClr val="3F3F3F"/>
              </a:buClr>
              <a:buSzPts val="1200"/>
              <a:buFont typeface="Helvetica Neue Light"/>
              <a:buNone/>
              <a:defRPr b="1" sz="1200"/>
            </a:lvl4pPr>
            <a:lvl5pPr indent="-228600" lvl="4" marL="2286000" algn="l">
              <a:lnSpc>
                <a:spcPct val="90000"/>
              </a:lnSpc>
              <a:spcBef>
                <a:spcPts val="400"/>
              </a:spcBef>
              <a:spcAft>
                <a:spcPts val="0"/>
              </a:spcAft>
              <a:buClr>
                <a:srgbClr val="3F3F3F"/>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8"/>
          <p:cNvSpPr txBox="1"/>
          <p:nvPr>
            <p:ph idx="4" type="body"/>
          </p:nvPr>
        </p:nvSpPr>
        <p:spPr>
          <a:xfrm>
            <a:off x="4629150" y="1892674"/>
            <a:ext cx="3887400" cy="28254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a:solidFill>
                  <a:srgbClr val="3F3F3F"/>
                </a:solidFill>
              </a:defRPr>
            </a:lvl1pPr>
            <a:lvl2pPr indent="-336550" lvl="1" marL="914400" algn="l">
              <a:lnSpc>
                <a:spcPct val="90000"/>
              </a:lnSpc>
              <a:spcBef>
                <a:spcPts val="400"/>
              </a:spcBef>
              <a:spcAft>
                <a:spcPts val="0"/>
              </a:spcAft>
              <a:buClr>
                <a:srgbClr val="3F3F3F"/>
              </a:buClr>
              <a:buSzPts val="1700"/>
              <a:buFont typeface="Helvetica Neue Light"/>
              <a:buChar char="•"/>
              <a:defRPr>
                <a:solidFill>
                  <a:srgbClr val="3F3F3F"/>
                </a:solidFill>
              </a:defRPr>
            </a:lvl2pPr>
            <a:lvl3pPr indent="-323850" lvl="2" marL="1371600" algn="l">
              <a:lnSpc>
                <a:spcPct val="90000"/>
              </a:lnSpc>
              <a:spcBef>
                <a:spcPts val="400"/>
              </a:spcBef>
              <a:spcAft>
                <a:spcPts val="0"/>
              </a:spcAft>
              <a:buClr>
                <a:srgbClr val="3F3F3F"/>
              </a:buClr>
              <a:buSzPts val="1500"/>
              <a:buFont typeface="Helvetica Neue Light"/>
              <a:buChar char="•"/>
              <a:defRPr>
                <a:solidFill>
                  <a:srgbClr val="3F3F3F"/>
                </a:solidFill>
              </a:defRPr>
            </a:lvl3pPr>
            <a:lvl4pPr indent="-317500" lvl="3" marL="1828800" algn="l">
              <a:lnSpc>
                <a:spcPct val="90000"/>
              </a:lnSpc>
              <a:spcBef>
                <a:spcPts val="400"/>
              </a:spcBef>
              <a:spcAft>
                <a:spcPts val="0"/>
              </a:spcAft>
              <a:buClr>
                <a:srgbClr val="3F3F3F"/>
              </a:buClr>
              <a:buSzPts val="1400"/>
              <a:buFont typeface="Helvetica Neue Light"/>
              <a:buChar char="•"/>
              <a:defRPr>
                <a:solidFill>
                  <a:srgbClr val="3F3F3F"/>
                </a:solidFill>
              </a:defRPr>
            </a:lvl4pPr>
            <a:lvl5pPr indent="-304800" lvl="4" marL="2286000" algn="l">
              <a:lnSpc>
                <a:spcPct val="90000"/>
              </a:lnSpc>
              <a:spcBef>
                <a:spcPts val="400"/>
              </a:spcBef>
              <a:spcAft>
                <a:spcPts val="0"/>
              </a:spcAft>
              <a:buClr>
                <a:srgbClr val="3F3F3F"/>
              </a:buClr>
              <a:buSzPts val="1200"/>
              <a:buFont typeface="Helvetica Neue Light"/>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8"/>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1"/>
        </a:solidFill>
      </p:bgPr>
    </p:bg>
    <p:spTree>
      <p:nvGrpSpPr>
        <p:cNvPr id="43" name="Shape 43"/>
        <p:cNvGrpSpPr/>
        <p:nvPr/>
      </p:nvGrpSpPr>
      <p:grpSpPr>
        <a:xfrm>
          <a:off x="0" y="0"/>
          <a:ext cx="0" cy="0"/>
          <a:chOff x="0" y="0"/>
          <a:chExt cx="0" cy="0"/>
        </a:xfrm>
      </p:grpSpPr>
      <p:sp>
        <p:nvSpPr>
          <p:cNvPr id="44" name="Google Shape;44;p9"/>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5" name="Shape 45"/>
        <p:cNvGrpSpPr/>
        <p:nvPr/>
      </p:nvGrpSpPr>
      <p:grpSpPr>
        <a:xfrm>
          <a:off x="0" y="0"/>
          <a:ext cx="0" cy="0"/>
          <a:chOff x="0" y="0"/>
          <a:chExt cx="0" cy="0"/>
        </a:xfrm>
      </p:grpSpPr>
      <p:sp>
        <p:nvSpPr>
          <p:cNvPr id="46" name="Google Shape;46;p10"/>
          <p:cNvSpPr txBox="1"/>
          <p:nvPr>
            <p:ph type="title"/>
          </p:nvPr>
        </p:nvSpPr>
        <p:spPr>
          <a:xfrm>
            <a:off x="715500" y="243000"/>
            <a:ext cx="8424000" cy="680400"/>
          </a:xfrm>
          <a:prstGeom prst="rect">
            <a:avLst/>
          </a:prstGeom>
          <a:noFill/>
          <a:ln>
            <a:noFill/>
          </a:ln>
        </p:spPr>
        <p:txBody>
          <a:bodyPr anchorCtr="0" anchor="ctr" bIns="35100" lIns="68575" spcFirstLastPara="1" rIns="68575" wrap="square" tIns="3510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10"/>
          <p:cNvSpPr txBox="1"/>
          <p:nvPr>
            <p:ph idx="1" type="body"/>
          </p:nvPr>
        </p:nvSpPr>
        <p:spPr>
          <a:xfrm>
            <a:off x="3885009" y="1134000"/>
            <a:ext cx="4629000" cy="36105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sz="1800"/>
            </a:lvl1pPr>
            <a:lvl2pPr indent="-336550" lvl="1" marL="914400" algn="l">
              <a:lnSpc>
                <a:spcPct val="90000"/>
              </a:lnSpc>
              <a:spcBef>
                <a:spcPts val="400"/>
              </a:spcBef>
              <a:spcAft>
                <a:spcPts val="0"/>
              </a:spcAft>
              <a:buClr>
                <a:srgbClr val="3F3F3F"/>
              </a:buClr>
              <a:buSzPts val="1700"/>
              <a:buFont typeface="Helvetica Neue Light"/>
              <a:buChar char="•"/>
              <a:defRPr sz="1700"/>
            </a:lvl2pPr>
            <a:lvl3pPr indent="-323850" lvl="2" marL="1371600" algn="l">
              <a:lnSpc>
                <a:spcPct val="90000"/>
              </a:lnSpc>
              <a:spcBef>
                <a:spcPts val="400"/>
              </a:spcBef>
              <a:spcAft>
                <a:spcPts val="0"/>
              </a:spcAft>
              <a:buClr>
                <a:srgbClr val="3F3F3F"/>
              </a:buClr>
              <a:buSzPts val="1500"/>
              <a:buFont typeface="Helvetica Neue Light"/>
              <a:buChar char="•"/>
              <a:defRPr sz="1500"/>
            </a:lvl3pPr>
            <a:lvl4pPr indent="-317500" lvl="3" marL="1828800" algn="l">
              <a:lnSpc>
                <a:spcPct val="90000"/>
              </a:lnSpc>
              <a:spcBef>
                <a:spcPts val="400"/>
              </a:spcBef>
              <a:spcAft>
                <a:spcPts val="0"/>
              </a:spcAft>
              <a:buClr>
                <a:srgbClr val="3F3F3F"/>
              </a:buClr>
              <a:buSzPts val="1400"/>
              <a:buFont typeface="Helvetica Neue Light"/>
              <a:buChar char="•"/>
              <a:defRPr sz="1400"/>
            </a:lvl4pPr>
            <a:lvl5pPr indent="-304800" lvl="4" marL="2286000" algn="l">
              <a:lnSpc>
                <a:spcPct val="90000"/>
              </a:lnSpc>
              <a:spcBef>
                <a:spcPts val="400"/>
              </a:spcBef>
              <a:spcAft>
                <a:spcPts val="0"/>
              </a:spcAft>
              <a:buClr>
                <a:srgbClr val="3F3F3F"/>
              </a:buClr>
              <a:buSzPts val="1200"/>
              <a:buFont typeface="Helvetica Neue Light"/>
              <a:buChar char="•"/>
              <a:defRPr sz="12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48" name="Google Shape;48;p10"/>
          <p:cNvSpPr txBox="1"/>
          <p:nvPr>
            <p:ph idx="2" type="body"/>
          </p:nvPr>
        </p:nvSpPr>
        <p:spPr>
          <a:xfrm>
            <a:off x="718540" y="1134000"/>
            <a:ext cx="2949300" cy="36105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3F3F3F"/>
              </a:buClr>
              <a:buSzPts val="1200"/>
              <a:buFont typeface="Helvetica Neue Light"/>
              <a:buNone/>
              <a:defRPr sz="1200"/>
            </a:lvl1pPr>
            <a:lvl2pPr indent="-228600" lvl="1" marL="914400" algn="l">
              <a:lnSpc>
                <a:spcPct val="90000"/>
              </a:lnSpc>
              <a:spcBef>
                <a:spcPts val="400"/>
              </a:spcBef>
              <a:spcAft>
                <a:spcPts val="0"/>
              </a:spcAft>
              <a:buClr>
                <a:srgbClr val="3F3F3F"/>
              </a:buClr>
              <a:buSzPts val="1100"/>
              <a:buFont typeface="Helvetica Neue Light"/>
              <a:buNone/>
              <a:defRPr sz="1100"/>
            </a:lvl2pPr>
            <a:lvl3pPr indent="-228600" lvl="2" marL="1371600" algn="l">
              <a:lnSpc>
                <a:spcPct val="90000"/>
              </a:lnSpc>
              <a:spcBef>
                <a:spcPts val="400"/>
              </a:spcBef>
              <a:spcAft>
                <a:spcPts val="0"/>
              </a:spcAft>
              <a:buClr>
                <a:srgbClr val="3F3F3F"/>
              </a:buClr>
              <a:buSzPts val="900"/>
              <a:buFont typeface="Helvetica Neue Light"/>
              <a:buNone/>
              <a:defRPr sz="900"/>
            </a:lvl3pPr>
            <a:lvl4pPr indent="-228600" lvl="3" marL="1828800" algn="l">
              <a:lnSpc>
                <a:spcPct val="90000"/>
              </a:lnSpc>
              <a:spcBef>
                <a:spcPts val="400"/>
              </a:spcBef>
              <a:spcAft>
                <a:spcPts val="0"/>
              </a:spcAft>
              <a:buClr>
                <a:srgbClr val="3F3F3F"/>
              </a:buClr>
              <a:buSzPts val="800"/>
              <a:buFont typeface="Helvetica Neue Light"/>
              <a:buNone/>
              <a:defRPr sz="800"/>
            </a:lvl4pPr>
            <a:lvl5pPr indent="-228600" lvl="4" marL="2286000" algn="l">
              <a:lnSpc>
                <a:spcPct val="90000"/>
              </a:lnSpc>
              <a:spcBef>
                <a:spcPts val="400"/>
              </a:spcBef>
              <a:spcAft>
                <a:spcPts val="0"/>
              </a:spcAft>
              <a:buClr>
                <a:srgbClr val="3F3F3F"/>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49" name="Google Shape;49;p10"/>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233445"/>
              </a:buClr>
              <a:buSzPts val="2400"/>
              <a:buFont typeface="Helvetica Neue Light"/>
              <a:buNone/>
              <a:defRPr b="0" i="0" sz="2400" u="none" cap="none" strike="noStrik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1"/>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lvl1pPr indent="-342900" lvl="0" marL="457200" marR="0" rtl="0" algn="l">
              <a:lnSpc>
                <a:spcPct val="90000"/>
              </a:lnSpc>
              <a:spcBef>
                <a:spcPts val="800"/>
              </a:spcBef>
              <a:spcAft>
                <a:spcPts val="0"/>
              </a:spcAft>
              <a:buClr>
                <a:srgbClr val="3F3F3F"/>
              </a:buClr>
              <a:buSzPts val="1800"/>
              <a:buFont typeface="Helvetica Neue Light"/>
              <a:buChar char="•"/>
              <a:defRPr b="0" i="0" sz="1800" u="none" cap="none" strike="noStrike">
                <a:solidFill>
                  <a:srgbClr val="3F3F3F"/>
                </a:solidFill>
                <a:latin typeface="Helvetica Neue Light"/>
                <a:ea typeface="Helvetica Neue Light"/>
                <a:cs typeface="Helvetica Neue Light"/>
                <a:sym typeface="Helvetica Neue Light"/>
              </a:defRPr>
            </a:lvl1pPr>
            <a:lvl2pPr indent="-336550" lvl="1" marL="914400" marR="0" rtl="0" algn="l">
              <a:lnSpc>
                <a:spcPct val="90000"/>
              </a:lnSpc>
              <a:spcBef>
                <a:spcPts val="400"/>
              </a:spcBef>
              <a:spcAft>
                <a:spcPts val="0"/>
              </a:spcAft>
              <a:buClr>
                <a:srgbClr val="3F3F3F"/>
              </a:buClr>
              <a:buSzPts val="1700"/>
              <a:buFont typeface="Helvetica Neue Light"/>
              <a:buChar char="•"/>
              <a:defRPr b="0" i="0" sz="1700" u="none" cap="none" strike="noStrike">
                <a:solidFill>
                  <a:srgbClr val="3F3F3F"/>
                </a:solidFill>
                <a:latin typeface="Helvetica Neue Light"/>
                <a:ea typeface="Helvetica Neue Light"/>
                <a:cs typeface="Helvetica Neue Light"/>
                <a:sym typeface="Helvetica Neue Light"/>
              </a:defRPr>
            </a:lvl2pPr>
            <a:lvl3pPr indent="-323850" lvl="2" marL="1371600" marR="0" rtl="0" algn="l">
              <a:lnSpc>
                <a:spcPct val="90000"/>
              </a:lnSpc>
              <a:spcBef>
                <a:spcPts val="400"/>
              </a:spcBef>
              <a:spcAft>
                <a:spcPts val="0"/>
              </a:spcAft>
              <a:buClr>
                <a:srgbClr val="3F3F3F"/>
              </a:buClr>
              <a:buSzPts val="1500"/>
              <a:buFont typeface="Helvetica Neue Light"/>
              <a:buChar char="•"/>
              <a:defRPr b="0" i="0" sz="1500" u="none" cap="none" strike="noStrike">
                <a:solidFill>
                  <a:srgbClr val="3F3F3F"/>
                </a:solidFill>
                <a:latin typeface="Helvetica Neue Light"/>
                <a:ea typeface="Helvetica Neue Light"/>
                <a:cs typeface="Helvetica Neue Light"/>
                <a:sym typeface="Helvetica Neue Light"/>
              </a:defRPr>
            </a:lvl3pPr>
            <a:lvl4pPr indent="-317500" lvl="3" marL="1828800" marR="0" rtl="0" algn="l">
              <a:lnSpc>
                <a:spcPct val="90000"/>
              </a:lnSpc>
              <a:spcBef>
                <a:spcPts val="400"/>
              </a:spcBef>
              <a:spcAft>
                <a:spcPts val="0"/>
              </a:spcAft>
              <a:buClr>
                <a:srgbClr val="3F3F3F"/>
              </a:buClr>
              <a:buSzPts val="1400"/>
              <a:buFont typeface="Helvetica Neue Light"/>
              <a:buChar char="•"/>
              <a:defRPr b="0" i="0" sz="1400" u="none" cap="none" strike="noStrike">
                <a:solidFill>
                  <a:srgbClr val="3F3F3F"/>
                </a:solidFill>
                <a:latin typeface="Helvetica Neue Light"/>
                <a:ea typeface="Helvetica Neue Light"/>
                <a:cs typeface="Helvetica Neue Light"/>
                <a:sym typeface="Helvetica Neue Light"/>
              </a:defRPr>
            </a:lvl4pPr>
            <a:lvl5pPr indent="-304800" lvl="4" marL="2286000" marR="0" rtl="0" algn="l">
              <a:lnSpc>
                <a:spcPct val="90000"/>
              </a:lnSpc>
              <a:spcBef>
                <a:spcPts val="400"/>
              </a:spcBef>
              <a:spcAft>
                <a:spcPts val="0"/>
              </a:spcAft>
              <a:buClr>
                <a:srgbClr val="3F3F3F"/>
              </a:buClr>
              <a:buSzPts val="1200"/>
              <a:buFont typeface="Helvetica Neue Light"/>
              <a:buChar char="•"/>
              <a:defRPr b="0" i="0" sz="1200" u="none" cap="none" strike="noStrike">
                <a:solidFill>
                  <a:srgbClr val="3F3F3F"/>
                </a:solidFill>
                <a:latin typeface="Helvetica Neue Light"/>
                <a:ea typeface="Helvetica Neue Light"/>
                <a:cs typeface="Helvetica Neue Light"/>
                <a:sym typeface="Helvetica Neue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rtl="0" algn="ctr">
              <a:spcBef>
                <a:spcPts val="0"/>
              </a:spcBef>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9.png"/><Relationship Id="rId4"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www.terraform.io/upgrade-guides/0-12.html"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www.terraform.io/docs/backends/types/s3.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github.com/jwkidd3/terraform_workshop_sf/tree/master/exercises/10"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github.com/jwkidd3/terraform_workshop_sf/tree/master/exercises/11"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www.terraform.io/docs/configuration/expressions.html" TargetMode="External"/><Relationship Id="rId4" Type="http://schemas.openxmlformats.org/officeDocument/2006/relationships/hyperlink" Target="https://blog.gruntwork.io/terraform-tips-tricks-loops-if-statements-and-gotchas-f739bbae55f9" TargetMode="External"/><Relationship Id="rId5" Type="http://schemas.openxmlformats.org/officeDocument/2006/relationships/hyperlink" Target="https://heap.io/blog/engineering/terraform-gotcha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hashicorp/terraform/releases/tag/v0.12.0" TargetMode="External"/><Relationship Id="rId4" Type="http://schemas.openxmlformats.org/officeDocument/2006/relationships/hyperlink" Target="https://www.hashicorp.com/blog/announcing-terraform-0-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learn.hashicorp.com/terraform" TargetMode="External"/><Relationship Id="rId4" Type="http://schemas.openxmlformats.org/officeDocument/2006/relationships/hyperlink" Target="https://github.com/hashicorp/terraform/issues" TargetMode="External"/><Relationship Id="rId5" Type="http://schemas.openxmlformats.org/officeDocument/2006/relationships/hyperlink" Target="https://www.terraform.io/docs/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jwkidd3/terraform_workshop_sf/tree/master/exercises/0-setu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hashicorp/hc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terraform.io/docs/commands/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jwkidd3/terraform_workshop_sf/tree/master/exercises/0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jwkidd3/terraform_workshop_sf/tree/master/exercises/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terraform.io/docs/commands/show.html" TargetMode="External"/><Relationship Id="rId4" Type="http://schemas.openxmlformats.org/officeDocument/2006/relationships/hyperlink" Target="https://www.terraform.io/docs/providers/terraform/d/remote_state.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github.com/jwkidd3/terraform_workshop_sf/tree/master/exercises/0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terraform.io/docs/providers/aws/index.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registry.terraform.io/"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terraform.io/docs/modules/sources.html" TargetMode="External"/><Relationship Id="rId4" Type="http://schemas.openxmlformats.org/officeDocument/2006/relationships/image" Target="../media/image17.png"/><Relationship Id="rId5"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github.com/jwkidd3/terraform_workshop_sf/tree/master/exercises/04"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github.com/jwkidd3/terraform_workshop_sf/tree/master/exercises/05"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github.com/jwkidd3/terraform_workshop_sf/tree/master/exercises/0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34.png"/><Relationship Id="rId5"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www.terraform.io/docs/internals/graph.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github.com/jwkidd3/terraform_workshop_sf/tree/master/exercises/07"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www.terraform.io/docs/configuration-0-11/interpolation.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www.terraform.io/docs/configuration-0-11/interpolation.html#built-in-function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6.png"/><Relationship Id="rId5"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github.com/jwkidd3/terraform_workshop_sf/tree/master/exercises/08"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github.com/jwkidd3/terraform_workshop_sf/tree/master/exercises/0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idx="12" type="sldNum"/>
          </p:nvPr>
        </p:nvSpPr>
        <p:spPr>
          <a:xfrm>
            <a:off x="8504999" y="4902993"/>
            <a:ext cx="625500" cy="223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71" name="Google Shape;71;p16"/>
          <p:cNvPicPr preferRelativeResize="0"/>
          <p:nvPr/>
        </p:nvPicPr>
        <p:blipFill>
          <a:blip r:embed="rId3">
            <a:alphaModFix/>
          </a:blip>
          <a:stretch>
            <a:fillRect/>
          </a:stretch>
        </p:blipFill>
        <p:spPr>
          <a:xfrm>
            <a:off x="0" y="0"/>
            <a:ext cx="914172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535780" y="182250"/>
            <a:ext cx="6318000" cy="510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Virtual Training Expectations for Me</a:t>
            </a:r>
            <a:endParaRPr b="1">
              <a:latin typeface="Helvetica Neue"/>
              <a:ea typeface="Helvetica Neue"/>
              <a:cs typeface="Helvetica Neue"/>
              <a:sym typeface="Helvetica Neue"/>
            </a:endParaRPr>
          </a:p>
        </p:txBody>
      </p:sp>
      <p:sp>
        <p:nvSpPr>
          <p:cNvPr id="154" name="Google Shape;154;p25"/>
          <p:cNvSpPr txBox="1"/>
          <p:nvPr>
            <p:ph idx="1" type="body"/>
          </p:nvPr>
        </p:nvSpPr>
        <p:spPr>
          <a:xfrm>
            <a:off x="465750" y="850500"/>
            <a:ext cx="5913000" cy="2632500"/>
          </a:xfrm>
          <a:prstGeom prst="rect">
            <a:avLst/>
          </a:prstGeom>
          <a:noFill/>
          <a:ln>
            <a:noFill/>
          </a:ln>
        </p:spPr>
        <p:txBody>
          <a:bodyPr anchorCtr="0" anchor="t" bIns="34275" lIns="67500" spcFirstLastPara="1" rIns="68575" wrap="square" tIns="35100">
            <a:noAutofit/>
          </a:bodyPr>
          <a:lstStyle/>
          <a:p>
            <a:pPr indent="0" lvl="0" marL="0" rtl="0" algn="l">
              <a:lnSpc>
                <a:spcPct val="90000"/>
              </a:lnSpc>
              <a:spcBef>
                <a:spcPts val="0"/>
              </a:spcBef>
              <a:spcAft>
                <a:spcPts val="0"/>
              </a:spcAft>
              <a:buNone/>
            </a:pPr>
            <a:r>
              <a:rPr lang="en-US"/>
              <a:t>I pledge to:</a:t>
            </a:r>
            <a:endParaRPr/>
          </a:p>
          <a:p>
            <a:pPr indent="-279400" lvl="1" marL="685800" rtl="0" algn="l">
              <a:lnSpc>
                <a:spcPct val="90000"/>
              </a:lnSpc>
              <a:spcBef>
                <a:spcPts val="0"/>
              </a:spcBef>
              <a:spcAft>
                <a:spcPts val="0"/>
              </a:spcAft>
              <a:buSzPts val="1800"/>
              <a:buChar char="•"/>
            </a:pPr>
            <a:r>
              <a:rPr lang="en-US" sz="1800"/>
              <a:t>Make this as interesting and interactive as possible</a:t>
            </a:r>
            <a:endParaRPr sz="1800"/>
          </a:p>
          <a:p>
            <a:pPr indent="-279400" lvl="1" marL="685800" rtl="0" algn="l">
              <a:lnSpc>
                <a:spcPct val="90000"/>
              </a:lnSpc>
              <a:spcBef>
                <a:spcPts val="0"/>
              </a:spcBef>
              <a:spcAft>
                <a:spcPts val="0"/>
              </a:spcAft>
              <a:buSzPts val="1800"/>
              <a:buChar char="•"/>
            </a:pPr>
            <a:r>
              <a:rPr lang="en-US" sz="1800"/>
              <a:t>Ask questions in order to stimulate discussion</a:t>
            </a:r>
            <a:endParaRPr sz="1800"/>
          </a:p>
          <a:p>
            <a:pPr indent="-279400" lvl="1" marL="685800" rtl="0" algn="l">
              <a:lnSpc>
                <a:spcPct val="90000"/>
              </a:lnSpc>
              <a:spcBef>
                <a:spcPts val="0"/>
              </a:spcBef>
              <a:spcAft>
                <a:spcPts val="0"/>
              </a:spcAft>
              <a:buSzPts val="1800"/>
              <a:buChar char="•"/>
            </a:pPr>
            <a:r>
              <a:rPr lang="en-US" sz="1800"/>
              <a:t>Use whatever resources I have at hand to explain the material</a:t>
            </a:r>
            <a:endParaRPr sz="1800"/>
          </a:p>
          <a:p>
            <a:pPr indent="-279400" lvl="1" marL="685800" rtl="0" algn="l">
              <a:lnSpc>
                <a:spcPct val="90000"/>
              </a:lnSpc>
              <a:spcBef>
                <a:spcPts val="0"/>
              </a:spcBef>
              <a:spcAft>
                <a:spcPts val="0"/>
              </a:spcAft>
              <a:buSzPts val="1800"/>
              <a:buChar char="•"/>
            </a:pPr>
            <a:r>
              <a:rPr lang="en-US" sz="1800"/>
              <a:t>Try my best to manage verbal responses so that everyone who wants to speak can do so</a:t>
            </a:r>
            <a:endParaRPr sz="1800"/>
          </a:p>
          <a:p>
            <a:pPr indent="-273050" lvl="1" marL="685800" rtl="0" algn="l">
              <a:lnSpc>
                <a:spcPct val="90000"/>
              </a:lnSpc>
              <a:spcBef>
                <a:spcPts val="0"/>
              </a:spcBef>
              <a:spcAft>
                <a:spcPts val="0"/>
              </a:spcAft>
              <a:buSzPts val="1700"/>
              <a:buChar char="•"/>
            </a:pPr>
            <a:r>
              <a:rPr lang="en-US" sz="1800"/>
              <a:t>Use a</a:t>
            </a:r>
            <a:r>
              <a:rPr lang="en-US"/>
              <a:t>n on-screen timer for breaks so you know when to be back</a:t>
            </a:r>
            <a:endParaRPr/>
          </a:p>
        </p:txBody>
      </p:sp>
      <p:sp>
        <p:nvSpPr>
          <p:cNvPr id="155" name="Google Shape;155;p25"/>
          <p:cNvSpPr txBox="1"/>
          <p:nvPr>
            <p:ph idx="12" type="sldNum"/>
          </p:nvPr>
        </p:nvSpPr>
        <p:spPr>
          <a:xfrm>
            <a:off x="6378750" y="3677245"/>
            <a:ext cx="469200" cy="167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1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Expressions</a:t>
            </a:r>
            <a:endParaRPr b="1" sz="2300">
              <a:latin typeface="Helvetica Neue"/>
              <a:ea typeface="Helvetica Neue"/>
              <a:cs typeface="Helvetica Neue"/>
              <a:sym typeface="Helvetica Neue"/>
            </a:endParaRPr>
          </a:p>
        </p:txBody>
      </p:sp>
      <p:sp>
        <p:nvSpPr>
          <p:cNvPr id="812" name="Google Shape;812;p115"/>
          <p:cNvSpPr txBox="1"/>
          <p:nvPr>
            <p:ph idx="1" type="body"/>
          </p:nvPr>
        </p:nvSpPr>
        <p:spPr>
          <a:xfrm>
            <a:off x="158400" y="1087322"/>
            <a:ext cx="8827200" cy="3606900"/>
          </a:xfrm>
          <a:prstGeom prst="rect">
            <a:avLst/>
          </a:prstGeom>
          <a:noFill/>
          <a:ln>
            <a:noFill/>
          </a:ln>
        </p:spPr>
        <p:txBody>
          <a:bodyPr anchorCtr="0" anchor="t" bIns="34275" lIns="0" spcFirstLastPara="1" rIns="68575" wrap="square" tIns="35100">
            <a:noAutofit/>
          </a:bodyPr>
          <a:lstStyle/>
          <a:p>
            <a:pPr indent="-279400" lvl="0" marL="342900" rtl="0" algn="l">
              <a:lnSpc>
                <a:spcPct val="115000"/>
              </a:lnSpc>
              <a:spcBef>
                <a:spcPts val="0"/>
              </a:spcBef>
              <a:spcAft>
                <a:spcPts val="0"/>
              </a:spcAft>
              <a:buClr>
                <a:srgbClr val="000000"/>
              </a:buClr>
              <a:buSzPts val="1800"/>
              <a:buChar char="•"/>
            </a:pPr>
            <a:r>
              <a:rPr lang="en-US">
                <a:solidFill>
                  <a:schemeClr val="dk1"/>
                </a:solidFill>
              </a:rPr>
              <a:t>can set attributes, outputs and locals to expressions</a:t>
            </a:r>
            <a:endParaRPr>
              <a:solidFill>
                <a:schemeClr val="dk1"/>
              </a:solidFill>
            </a:endParaRPr>
          </a:p>
          <a:p>
            <a:pPr indent="-279400" lvl="0" marL="342900" rtl="0" algn="l">
              <a:lnSpc>
                <a:spcPct val="115000"/>
              </a:lnSpc>
              <a:spcBef>
                <a:spcPts val="0"/>
              </a:spcBef>
              <a:spcAft>
                <a:spcPts val="0"/>
              </a:spcAft>
              <a:buClr>
                <a:srgbClr val="000000"/>
              </a:buClr>
              <a:buSzPts val="1800"/>
              <a:buChar char="•"/>
            </a:pPr>
            <a:r>
              <a:rPr lang="en-US">
                <a:solidFill>
                  <a:schemeClr val="dk1"/>
                </a:solidFill>
              </a:rPr>
              <a:t>expressions can refer to</a:t>
            </a:r>
            <a:endParaRPr>
              <a:solidFill>
                <a:schemeClr val="dk1"/>
              </a:solidFill>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literal values or complex literal values:</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true, 13,“us-west1”,[1, 2],{a:1, b:2}</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resource or data source attributes: </a:t>
            </a:r>
            <a:r>
              <a:rPr b="1" lang="en-US" sz="1800">
                <a:solidFill>
                  <a:schemeClr val="dk1"/>
                </a:solidFill>
                <a:latin typeface="Consolas"/>
                <a:ea typeface="Consolas"/>
                <a:cs typeface="Consolas"/>
                <a:sym typeface="Consolas"/>
              </a:rPr>
              <a:t>&lt;RESOURCE TYPE&gt;.&lt;NAME&gt;, data.&lt;DATA TYPE&gt;.&lt;NAME&gt;</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type indices:</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local.list[3], local.object.attrname, local.map["keyname"]</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variables:</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var.&lt;NAME&gt;</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locals:</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local.&lt;NAME&gt;</a:t>
            </a:r>
            <a:endParaRPr b="1" sz="1800">
              <a:solidFill>
                <a:schemeClr val="dk1"/>
              </a:solidFill>
              <a:latin typeface="Consolas"/>
              <a:ea typeface="Consolas"/>
              <a:cs typeface="Consolas"/>
              <a:sym typeface="Consolas"/>
            </a:endParaRPr>
          </a:p>
          <a:p>
            <a:pPr indent="0" lvl="0" marL="685800" rtl="0" algn="l">
              <a:lnSpc>
                <a:spcPct val="115000"/>
              </a:lnSpc>
              <a:spcBef>
                <a:spcPts val="0"/>
              </a:spcBef>
              <a:spcAft>
                <a:spcPts val="0"/>
              </a:spcAft>
              <a:buNone/>
            </a:pPr>
            <a:r>
              <a:rPr lang="en-US" sz="1800">
                <a:solidFill>
                  <a:schemeClr val="dk1"/>
                </a:solidFill>
              </a:rPr>
              <a:t>…</a:t>
            </a:r>
            <a:r>
              <a:rPr lang="en-US" sz="1800">
                <a:solidFill>
                  <a:schemeClr val="dk1"/>
                </a:solidFill>
                <a:latin typeface="Courier New"/>
                <a:ea typeface="Courier New"/>
                <a:cs typeface="Courier New"/>
                <a:sym typeface="Courier New"/>
              </a:rPr>
              <a:t>	</a:t>
            </a:r>
            <a:endParaRPr sz="1800">
              <a:solidFill>
                <a:schemeClr val="dk1"/>
              </a:solidFill>
              <a:latin typeface="Consolas"/>
              <a:ea typeface="Consolas"/>
              <a:cs typeface="Consolas"/>
              <a:sym typeface="Consolas"/>
            </a:endParaRPr>
          </a:p>
        </p:txBody>
      </p:sp>
      <p:sp>
        <p:nvSpPr>
          <p:cNvPr id="813" name="Google Shape;813;p11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1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Expressions (cont’d)</a:t>
            </a:r>
            <a:endParaRPr b="1" sz="2300">
              <a:latin typeface="Helvetica Neue"/>
              <a:ea typeface="Helvetica Neue"/>
              <a:cs typeface="Helvetica Neue"/>
              <a:sym typeface="Helvetica Neue"/>
            </a:endParaRPr>
          </a:p>
        </p:txBody>
      </p:sp>
      <p:sp>
        <p:nvSpPr>
          <p:cNvPr id="819" name="Google Shape;819;p116"/>
          <p:cNvSpPr txBox="1"/>
          <p:nvPr>
            <p:ph idx="1" type="body"/>
          </p:nvPr>
        </p:nvSpPr>
        <p:spPr>
          <a:xfrm>
            <a:off x="108431" y="1083113"/>
            <a:ext cx="8827200" cy="3645000"/>
          </a:xfrm>
          <a:prstGeom prst="rect">
            <a:avLst/>
          </a:prstGeom>
          <a:noFill/>
          <a:ln>
            <a:noFill/>
          </a:ln>
        </p:spPr>
        <p:txBody>
          <a:bodyPr anchorCtr="0" anchor="t" bIns="34275" lIns="0" spcFirstLastPara="1" rIns="68575" wrap="square" tIns="35100">
            <a:noAutofit/>
          </a:bodyPr>
          <a:lstStyle/>
          <a:p>
            <a:pPr indent="-279400" lvl="1" marL="685800" rtl="0" algn="l">
              <a:lnSpc>
                <a:spcPct val="115000"/>
              </a:lnSpc>
              <a:spcBef>
                <a:spcPts val="0"/>
              </a:spcBef>
              <a:spcAft>
                <a:spcPts val="0"/>
              </a:spcAft>
              <a:buClr>
                <a:srgbClr val="000000"/>
              </a:buClr>
              <a:buSzPts val="1800"/>
              <a:buChar char="•"/>
            </a:pPr>
            <a:r>
              <a:rPr lang="en-US" sz="1800">
                <a:solidFill>
                  <a:schemeClr val="dk1"/>
                </a:solidFill>
              </a:rPr>
              <a:t>m</a:t>
            </a:r>
            <a:r>
              <a:rPr lang="en-US" sz="1800">
                <a:solidFill>
                  <a:schemeClr val="dk1"/>
                </a:solidFill>
              </a:rPr>
              <a:t>odule outputs:</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module.&lt;MODULE NAME&gt;.&lt;OUTPUT NAME&gt;</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p</a:t>
            </a:r>
            <a:r>
              <a:rPr lang="en-US" sz="1800">
                <a:solidFill>
                  <a:schemeClr val="dk1"/>
                </a:solidFill>
              </a:rPr>
              <a:t>ath variables: </a:t>
            </a:r>
            <a:r>
              <a:rPr b="1" lang="en-US" sz="1800">
                <a:solidFill>
                  <a:schemeClr val="dk1"/>
                </a:solidFill>
                <a:latin typeface="Consolas"/>
                <a:ea typeface="Consolas"/>
                <a:cs typeface="Consolas"/>
                <a:sym typeface="Consolas"/>
              </a:rPr>
              <a:t>path.module, path.root, path.cwd</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w</a:t>
            </a:r>
            <a:r>
              <a:rPr lang="en-US" sz="1800">
                <a:solidFill>
                  <a:schemeClr val="dk1"/>
                </a:solidFill>
              </a:rPr>
              <a:t>orkspace setting: </a:t>
            </a:r>
            <a:r>
              <a:rPr b="1" lang="en-US" sz="1800">
                <a:solidFill>
                  <a:schemeClr val="dk1"/>
                </a:solidFill>
                <a:latin typeface="Consolas"/>
                <a:ea typeface="Consolas"/>
                <a:cs typeface="Consolas"/>
                <a:sym typeface="Consolas"/>
              </a:rPr>
              <a:t>terraform.workspace</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b</a:t>
            </a:r>
            <a:r>
              <a:rPr lang="en-US" sz="1800">
                <a:solidFill>
                  <a:schemeClr val="dk1"/>
                </a:solidFill>
              </a:rPr>
              <a:t>uilt-in functions using any of the above as arguments </a:t>
            </a:r>
            <a:endParaRPr sz="1800">
              <a:solidFill>
                <a:schemeClr val="dk1"/>
              </a:solidFill>
            </a:endParaRPr>
          </a:p>
          <a:p>
            <a:pPr indent="-279400" lvl="2" marL="1028700" rtl="0" algn="l">
              <a:lnSpc>
                <a:spcPct val="115000"/>
              </a:lnSpc>
              <a:spcBef>
                <a:spcPts val="0"/>
              </a:spcBef>
              <a:spcAft>
                <a:spcPts val="0"/>
              </a:spcAft>
              <a:buClr>
                <a:srgbClr val="000000"/>
              </a:buClr>
              <a:buSzPts val="1800"/>
              <a:buChar char="•"/>
            </a:pPr>
            <a:r>
              <a:rPr b="1" lang="en-US" sz="1800">
                <a:solidFill>
                  <a:schemeClr val="dk1"/>
                </a:solidFill>
                <a:latin typeface="Consolas"/>
                <a:ea typeface="Consolas"/>
                <a:cs typeface="Consolas"/>
                <a:sym typeface="Consolas"/>
              </a:rPr>
              <a:t>max(5, 12, var.my_value)</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a</a:t>
            </a:r>
            <a:r>
              <a:rPr lang="en-US" sz="1800">
                <a:solidFill>
                  <a:schemeClr val="dk1"/>
                </a:solidFill>
              </a:rPr>
              <a:t>rithmetic, logical, or comparison operators combining the above</a:t>
            </a:r>
            <a:endParaRPr sz="1800">
              <a:solidFill>
                <a:schemeClr val="dk1"/>
              </a:solidFill>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conditional expressions:</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var.a != "" ? var.a : “default-a”</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s</a:t>
            </a:r>
            <a:r>
              <a:rPr lang="en-US" sz="1800">
                <a:solidFill>
                  <a:schemeClr val="dk1"/>
                </a:solidFill>
              </a:rPr>
              <a:t>tring template interpolation: </a:t>
            </a:r>
            <a:r>
              <a:rPr lang="en-US" sz="1800">
                <a:solidFill>
                  <a:schemeClr val="dk1"/>
                </a:solidFill>
                <a:latin typeface="Helvetica Neue"/>
                <a:ea typeface="Helvetica Neue"/>
                <a:cs typeface="Helvetica Neue"/>
                <a:sym typeface="Helvetica Neue"/>
              </a:rPr>
              <a:t> </a:t>
            </a:r>
            <a:r>
              <a:rPr b="1" lang="en-US" sz="1800">
                <a:solidFill>
                  <a:schemeClr val="dk1"/>
                </a:solidFill>
                <a:latin typeface="Consolas"/>
                <a:ea typeface="Consolas"/>
                <a:cs typeface="Consolas"/>
                <a:sym typeface="Consolas"/>
              </a:rPr>
              <a:t>“</a:t>
            </a:r>
            <a:r>
              <a:rPr b="1" lang="en-US" sz="1800">
                <a:solidFill>
                  <a:schemeClr val="dk1"/>
                </a:solidFill>
                <a:latin typeface="Consolas"/>
                <a:ea typeface="Consolas"/>
                <a:cs typeface="Consolas"/>
                <a:sym typeface="Consolas"/>
              </a:rPr>
              <a:t>Hello, ${var.name}!”</a:t>
            </a:r>
            <a:endParaRPr b="1"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s</a:t>
            </a:r>
            <a:r>
              <a:rPr lang="en-US" sz="1800">
                <a:solidFill>
                  <a:schemeClr val="dk1"/>
                </a:solidFill>
              </a:rPr>
              <a:t>tring template directives (new in v0.12):</a:t>
            </a:r>
            <a:r>
              <a:rPr lang="en-US"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a:p>
            <a:pPr indent="342900" lvl="0" marL="342900" rtl="0" algn="l">
              <a:lnSpc>
                <a:spcPct val="115000"/>
              </a:lnSpc>
              <a:spcBef>
                <a:spcPts val="0"/>
              </a:spcBef>
              <a:spcAft>
                <a:spcPts val="0"/>
              </a:spcAft>
              <a:buNone/>
            </a:pPr>
            <a:r>
              <a:rPr b="1" lang="en-US" sz="1700">
                <a:solidFill>
                  <a:schemeClr val="dk1"/>
                </a:solidFill>
                <a:latin typeface="Consolas"/>
                <a:ea typeface="Consolas"/>
                <a:cs typeface="Consolas"/>
                <a:sym typeface="Consolas"/>
              </a:rPr>
              <a:t>"Hello, %{ if var.name != "" }${var.name}%{ else }unnamed%{ endif }!"</a:t>
            </a:r>
            <a:endParaRPr b="1" sz="1700">
              <a:solidFill>
                <a:srgbClr val="000000"/>
              </a:solidFill>
              <a:latin typeface="Consolas"/>
              <a:ea typeface="Consolas"/>
              <a:cs typeface="Consolas"/>
              <a:sym typeface="Consolas"/>
            </a:endParaRPr>
          </a:p>
        </p:txBody>
      </p:sp>
      <p:sp>
        <p:nvSpPr>
          <p:cNvPr id="820" name="Google Shape;820;p11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1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Expressions (cont’d)</a:t>
            </a:r>
            <a:endParaRPr b="1" sz="2300">
              <a:latin typeface="Helvetica Neue"/>
              <a:ea typeface="Helvetica Neue"/>
              <a:cs typeface="Helvetica Neue"/>
              <a:sym typeface="Helvetica Neue"/>
            </a:endParaRPr>
          </a:p>
        </p:txBody>
      </p:sp>
      <p:sp>
        <p:nvSpPr>
          <p:cNvPr id="826" name="Google Shape;826;p11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27" name="Google Shape;827;p117"/>
          <p:cNvSpPr txBox="1"/>
          <p:nvPr/>
        </p:nvSpPr>
        <p:spPr>
          <a:xfrm>
            <a:off x="556050" y="945544"/>
            <a:ext cx="7300500" cy="681000"/>
          </a:xfrm>
          <a:prstGeom prst="rect">
            <a:avLst/>
          </a:prstGeom>
          <a:noFill/>
          <a:ln>
            <a:noFill/>
          </a:ln>
        </p:spPr>
        <p:txBody>
          <a:bodyPr anchorCtr="0" anchor="t" bIns="68575" lIns="68575" spcFirstLastPara="1" rIns="68575" wrap="square" tIns="68575">
            <a:noAutofit/>
          </a:bodyPr>
          <a:lstStyle/>
          <a:p>
            <a:pPr indent="-279400" lvl="0" marL="342900" rtl="0" algn="l">
              <a:spcBef>
                <a:spcPts val="0"/>
              </a:spcBef>
              <a:spcAft>
                <a:spcPts val="0"/>
              </a:spcAft>
              <a:buSzPts val="1800"/>
              <a:buFont typeface="Helvetica Neue Light"/>
              <a:buChar char="●"/>
            </a:pPr>
            <a:r>
              <a:rPr lang="en-US" sz="1800">
                <a:latin typeface="Helvetica Neue Light"/>
                <a:ea typeface="Helvetica Neue Light"/>
                <a:cs typeface="Helvetica Neue Light"/>
                <a:sym typeface="Helvetica Neue Light"/>
              </a:rPr>
              <a:t>Multi-line string templates (“heredoc” syntax, new in v0.12)</a:t>
            </a:r>
            <a:endParaRPr sz="1800">
              <a:latin typeface="Helvetica Neue Light"/>
              <a:ea typeface="Helvetica Neue Light"/>
              <a:cs typeface="Helvetica Neue Light"/>
              <a:sym typeface="Helvetica Neue Light"/>
            </a:endParaRPr>
          </a:p>
          <a:p>
            <a:pPr indent="-279400" lvl="0" marL="342900" rtl="0" algn="l">
              <a:spcBef>
                <a:spcPts val="0"/>
              </a:spcBef>
              <a:spcAft>
                <a:spcPts val="0"/>
              </a:spcAft>
              <a:buSzPts val="1800"/>
              <a:buFont typeface="Helvetica Neue"/>
              <a:buChar char="●"/>
            </a:pPr>
            <a:r>
              <a:rPr lang="en-US" sz="1800">
                <a:latin typeface="Helvetica Neue Light"/>
                <a:ea typeface="Helvetica Neue Light"/>
                <a:cs typeface="Helvetica Neue Light"/>
                <a:sym typeface="Helvetica Neue Light"/>
              </a:rPr>
              <a:t>Looping string directive (</a:t>
            </a:r>
            <a:r>
              <a:rPr b="1" lang="en-US" sz="1800">
                <a:latin typeface="Consolas"/>
                <a:ea typeface="Consolas"/>
                <a:cs typeface="Consolas"/>
                <a:sym typeface="Consolas"/>
              </a:rPr>
              <a:t>for/endfor</a:t>
            </a:r>
            <a:r>
              <a:rPr lang="en-US" sz="1800">
                <a:latin typeface="Helvetica Neue Light"/>
                <a:ea typeface="Helvetica Neue Light"/>
                <a:cs typeface="Helvetica Neue Light"/>
                <a:sym typeface="Helvetica Neue Light"/>
              </a:rPr>
              <a:t>, new in v0.12)</a:t>
            </a:r>
            <a:endParaRPr sz="1800">
              <a:latin typeface="Helvetica Neue Light"/>
              <a:ea typeface="Helvetica Neue Light"/>
              <a:cs typeface="Helvetica Neue Light"/>
              <a:sym typeface="Helvetica Neue Light"/>
            </a:endParaRPr>
          </a:p>
        </p:txBody>
      </p:sp>
      <p:sp>
        <p:nvSpPr>
          <p:cNvPr id="828" name="Google Shape;828;p117"/>
          <p:cNvSpPr txBox="1"/>
          <p:nvPr>
            <p:ph idx="1" type="body"/>
          </p:nvPr>
        </p:nvSpPr>
        <p:spPr>
          <a:xfrm>
            <a:off x="246825" y="1746788"/>
            <a:ext cx="8650200" cy="23844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a:solidFill>
                <a:srgbClr val="00FF00"/>
              </a:solidFill>
              <a:latin typeface="Courier"/>
              <a:ea typeface="Courier"/>
              <a:cs typeface="Courier"/>
              <a:sym typeface="Courier"/>
            </a:endParaRPr>
          </a:p>
          <a:p>
            <a:pPr indent="0" lvl="0" marL="0" rtl="0" algn="l">
              <a:spcBef>
                <a:spcPts val="0"/>
              </a:spcBef>
              <a:spcAft>
                <a:spcPts val="0"/>
              </a:spcAft>
              <a:buNone/>
            </a:pPr>
            <a:r>
              <a:rPr b="1" lang="en-US">
                <a:solidFill>
                  <a:srgbClr val="00FF00"/>
                </a:solidFill>
                <a:latin typeface="Courier"/>
                <a:ea typeface="Courier"/>
                <a:cs typeface="Courier"/>
                <a:sym typeface="Courier"/>
              </a:rPr>
              <a:t>&lt;&lt;EOT</a:t>
            </a:r>
            <a:endParaRPr b="1">
              <a:solidFill>
                <a:srgbClr val="FF9900"/>
              </a:solidFill>
              <a:latin typeface="Courier"/>
              <a:ea typeface="Courier"/>
              <a:cs typeface="Courier"/>
              <a:sym typeface="Courier"/>
            </a:endParaRPr>
          </a:p>
          <a:p>
            <a:pPr indent="0" lvl="0" marL="0" rtl="0" algn="l">
              <a:spcBef>
                <a:spcPts val="0"/>
              </a:spcBef>
              <a:spcAft>
                <a:spcPts val="0"/>
              </a:spcAft>
              <a:buNone/>
            </a:pPr>
            <a:r>
              <a:rPr b="1" lang="en-US">
                <a:solidFill>
                  <a:srgbClr val="FF0000"/>
                </a:solidFill>
                <a:latin typeface="Courier"/>
                <a:ea typeface="Courier"/>
                <a:cs typeface="Courier"/>
                <a:sym typeface="Courier"/>
              </a:rPr>
              <a:t>%{ for ip in aws_instance.example.*.private_ip }</a:t>
            </a:r>
            <a:endParaRPr b="1">
              <a:solidFill>
                <a:srgbClr val="FF0000"/>
              </a:solidFill>
              <a:latin typeface="Courier"/>
              <a:ea typeface="Courier"/>
              <a:cs typeface="Courier"/>
              <a:sym typeface="Courier"/>
            </a:endParaRPr>
          </a:p>
          <a:p>
            <a:pPr indent="0" lvl="0" marL="0" rtl="0" algn="l">
              <a:spcBef>
                <a:spcPts val="0"/>
              </a:spcBef>
              <a:spcAft>
                <a:spcPts val="0"/>
              </a:spcAft>
              <a:buNone/>
            </a:pPr>
            <a:r>
              <a:rPr b="1" lang="en-US">
                <a:solidFill>
                  <a:srgbClr val="FF0000"/>
                </a:solidFill>
                <a:latin typeface="Courier"/>
                <a:ea typeface="Courier"/>
                <a:cs typeface="Courier"/>
                <a:sym typeface="Courier"/>
              </a:rPr>
              <a:t>server ${ip}</a:t>
            </a:r>
            <a:endParaRPr b="1">
              <a:solidFill>
                <a:srgbClr val="FF0000"/>
              </a:solidFill>
              <a:latin typeface="Courier"/>
              <a:ea typeface="Courier"/>
              <a:cs typeface="Courier"/>
              <a:sym typeface="Courier"/>
            </a:endParaRPr>
          </a:p>
          <a:p>
            <a:pPr indent="0" lvl="0" marL="0" rtl="0" algn="l">
              <a:spcBef>
                <a:spcPts val="0"/>
              </a:spcBef>
              <a:spcAft>
                <a:spcPts val="0"/>
              </a:spcAft>
              <a:buNone/>
            </a:pPr>
            <a:r>
              <a:rPr b="1" lang="en-US">
                <a:solidFill>
                  <a:srgbClr val="FF0000"/>
                </a:solidFill>
                <a:latin typeface="Courier"/>
                <a:ea typeface="Courier"/>
                <a:cs typeface="Courier"/>
                <a:sym typeface="Courier"/>
              </a:rPr>
              <a:t>%{ endfor }</a:t>
            </a:r>
            <a:endParaRPr b="1">
              <a:solidFill>
                <a:srgbClr val="FF0000"/>
              </a:solidFill>
              <a:latin typeface="Courier"/>
              <a:ea typeface="Courier"/>
              <a:cs typeface="Courier"/>
              <a:sym typeface="Courier"/>
            </a:endParaRPr>
          </a:p>
          <a:p>
            <a:pPr indent="0" lvl="0" marL="0" rtl="0" algn="l">
              <a:spcBef>
                <a:spcPts val="0"/>
              </a:spcBef>
              <a:spcAft>
                <a:spcPts val="0"/>
              </a:spcAft>
              <a:buNone/>
            </a:pPr>
            <a:r>
              <a:rPr b="1" lang="en-US">
                <a:solidFill>
                  <a:srgbClr val="00FF00"/>
                </a:solidFill>
                <a:latin typeface="Courier"/>
                <a:ea typeface="Courier"/>
                <a:cs typeface="Courier"/>
                <a:sym typeface="Courier"/>
              </a:rPr>
              <a:t>EOT</a:t>
            </a:r>
            <a:endParaRPr b="1">
              <a:solidFill>
                <a:srgbClr val="00FF00"/>
              </a:solidFill>
              <a:latin typeface="Courier"/>
              <a:ea typeface="Courier"/>
              <a:cs typeface="Courier"/>
              <a:sym typeface="Courier"/>
            </a:endParaRPr>
          </a:p>
          <a:p>
            <a:pPr indent="0" lvl="0" marL="0" rtl="0" algn="l">
              <a:spcBef>
                <a:spcPts val="0"/>
              </a:spcBef>
              <a:spcAft>
                <a:spcPts val="0"/>
              </a:spcAft>
              <a:buNone/>
            </a:pPr>
            <a:r>
              <a:t/>
            </a:r>
            <a:endParaRPr b="1">
              <a:solidFill>
                <a:srgbClr val="FF9900"/>
              </a:solidFill>
              <a:latin typeface="Courier"/>
              <a:ea typeface="Courier"/>
              <a:cs typeface="Courier"/>
              <a:sym typeface="Courie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Expressions</a:t>
            </a:r>
            <a:endParaRPr b="1" sz="2300">
              <a:latin typeface="Helvetica Neue"/>
              <a:ea typeface="Helvetica Neue"/>
              <a:cs typeface="Helvetica Neue"/>
              <a:sym typeface="Helvetica Neue"/>
            </a:endParaRPr>
          </a:p>
        </p:txBody>
      </p:sp>
      <p:sp>
        <p:nvSpPr>
          <p:cNvPr id="834" name="Google Shape;834;p11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35" name="Google Shape;835;p118"/>
          <p:cNvSpPr txBox="1"/>
          <p:nvPr/>
        </p:nvSpPr>
        <p:spPr>
          <a:xfrm>
            <a:off x="556050" y="1042594"/>
            <a:ext cx="7300500" cy="552300"/>
          </a:xfrm>
          <a:prstGeom prst="rect">
            <a:avLst/>
          </a:prstGeom>
          <a:noFill/>
          <a:ln>
            <a:noFill/>
          </a:ln>
        </p:spPr>
        <p:txBody>
          <a:bodyPr anchorCtr="0" anchor="t" bIns="68575" lIns="68575" spcFirstLastPara="1" rIns="68575" wrap="square" tIns="68575">
            <a:noAutofit/>
          </a:bodyPr>
          <a:lstStyle/>
          <a:p>
            <a:pPr indent="-279400" lvl="0" marL="342900" rtl="0" algn="l">
              <a:spcBef>
                <a:spcPts val="0"/>
              </a:spcBef>
              <a:spcAft>
                <a:spcPts val="0"/>
              </a:spcAft>
              <a:buSzPts val="1800"/>
              <a:buFont typeface="Helvetica Neue"/>
              <a:buChar char="●"/>
            </a:pPr>
            <a:r>
              <a:rPr b="1" lang="en-US" sz="1800">
                <a:latin typeface="Helvetica Neue"/>
                <a:ea typeface="Helvetica Neue"/>
                <a:cs typeface="Helvetica Neue"/>
                <a:sym typeface="Helvetica Neue"/>
              </a:rPr>
              <a:t>Splat syntax (v0.12 at top, v0.11 below)</a:t>
            </a:r>
            <a:endParaRPr b="1" sz="1800">
              <a:latin typeface="Helvetica Neue"/>
              <a:ea typeface="Helvetica Neue"/>
              <a:cs typeface="Helvetica Neue"/>
              <a:sym typeface="Helvetica Neue"/>
            </a:endParaRPr>
          </a:p>
        </p:txBody>
      </p:sp>
      <p:pic>
        <p:nvPicPr>
          <p:cNvPr id="836" name="Google Shape;836;p118"/>
          <p:cNvPicPr preferRelativeResize="0"/>
          <p:nvPr/>
        </p:nvPicPr>
        <p:blipFill>
          <a:blip r:embed="rId3">
            <a:alphaModFix/>
          </a:blip>
          <a:stretch>
            <a:fillRect/>
          </a:stretch>
        </p:blipFill>
        <p:spPr>
          <a:xfrm>
            <a:off x="508444" y="1594969"/>
            <a:ext cx="3546113" cy="1363894"/>
          </a:xfrm>
          <a:prstGeom prst="rect">
            <a:avLst/>
          </a:prstGeom>
          <a:noFill/>
          <a:ln>
            <a:noFill/>
          </a:ln>
        </p:spPr>
      </p:pic>
      <p:pic>
        <p:nvPicPr>
          <p:cNvPr id="837" name="Google Shape;837;p118"/>
          <p:cNvPicPr preferRelativeResize="0"/>
          <p:nvPr/>
        </p:nvPicPr>
        <p:blipFill>
          <a:blip r:embed="rId4">
            <a:alphaModFix/>
          </a:blip>
          <a:stretch>
            <a:fillRect/>
          </a:stretch>
        </p:blipFill>
        <p:spPr>
          <a:xfrm>
            <a:off x="1597772" y="3501788"/>
            <a:ext cx="5948457" cy="853988"/>
          </a:xfrm>
          <a:prstGeom prst="rect">
            <a:avLst/>
          </a:prstGeom>
          <a:noFill/>
          <a:ln>
            <a:noFill/>
          </a:ln>
        </p:spPr>
      </p:pic>
      <p:pic>
        <p:nvPicPr>
          <p:cNvPr id="838" name="Google Shape;838;p118"/>
          <p:cNvPicPr preferRelativeResize="0"/>
          <p:nvPr/>
        </p:nvPicPr>
        <p:blipFill>
          <a:blip r:embed="rId5">
            <a:alphaModFix/>
          </a:blip>
          <a:stretch>
            <a:fillRect/>
          </a:stretch>
        </p:blipFill>
        <p:spPr>
          <a:xfrm>
            <a:off x="4435313" y="1812806"/>
            <a:ext cx="4195557" cy="92821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Expressions</a:t>
            </a:r>
            <a:endParaRPr b="1" sz="2300">
              <a:latin typeface="Helvetica Neue"/>
              <a:ea typeface="Helvetica Neue"/>
              <a:cs typeface="Helvetica Neue"/>
              <a:sym typeface="Helvetica Neue"/>
            </a:endParaRPr>
          </a:p>
        </p:txBody>
      </p:sp>
      <p:sp>
        <p:nvSpPr>
          <p:cNvPr id="844" name="Google Shape;844;p11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45" name="Google Shape;845;p119"/>
          <p:cNvSpPr txBox="1"/>
          <p:nvPr/>
        </p:nvSpPr>
        <p:spPr>
          <a:xfrm>
            <a:off x="556050" y="1042594"/>
            <a:ext cx="8143800" cy="552300"/>
          </a:xfrm>
          <a:prstGeom prst="rect">
            <a:avLst/>
          </a:prstGeom>
          <a:noFill/>
          <a:ln>
            <a:noFill/>
          </a:ln>
        </p:spPr>
        <p:txBody>
          <a:bodyPr anchorCtr="0" anchor="t" bIns="68575" lIns="68575" spcFirstLastPara="1" rIns="68575" wrap="square" tIns="68575">
            <a:noAutofit/>
          </a:bodyPr>
          <a:lstStyle/>
          <a:p>
            <a:pPr indent="-279400" lvl="0" marL="342900" rtl="0" algn="l">
              <a:spcBef>
                <a:spcPts val="0"/>
              </a:spcBef>
              <a:spcAft>
                <a:spcPts val="0"/>
              </a:spcAft>
              <a:buSzPts val="1800"/>
              <a:buFont typeface="Helvetica Neue"/>
              <a:buChar char="●"/>
            </a:pPr>
            <a:r>
              <a:rPr b="1" lang="en-US" sz="1800">
                <a:latin typeface="Courier New"/>
                <a:ea typeface="Courier New"/>
                <a:cs typeface="Courier New"/>
                <a:sym typeface="Courier New"/>
              </a:rPr>
              <a:t>for</a:t>
            </a:r>
            <a:r>
              <a:rPr b="1" lang="en-US" sz="1800">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expressions to convert lists/maps/tuples/objects to other lists/maps/tubles/objects (new in v0.12)</a:t>
            </a:r>
            <a:endParaRPr sz="1800">
              <a:latin typeface="Helvetica Neue Light"/>
              <a:ea typeface="Helvetica Neue Light"/>
              <a:cs typeface="Helvetica Neue Light"/>
              <a:sym typeface="Helvetica Neue Light"/>
            </a:endParaRPr>
          </a:p>
        </p:txBody>
      </p:sp>
      <p:pic>
        <p:nvPicPr>
          <p:cNvPr id="846" name="Google Shape;846;p119"/>
          <p:cNvPicPr preferRelativeResize="0"/>
          <p:nvPr/>
        </p:nvPicPr>
        <p:blipFill>
          <a:blip r:embed="rId3">
            <a:alphaModFix/>
          </a:blip>
          <a:stretch>
            <a:fillRect/>
          </a:stretch>
        </p:blipFill>
        <p:spPr>
          <a:xfrm>
            <a:off x="334425" y="1736213"/>
            <a:ext cx="3873325" cy="862481"/>
          </a:xfrm>
          <a:prstGeom prst="rect">
            <a:avLst/>
          </a:prstGeom>
          <a:noFill/>
          <a:ln>
            <a:noFill/>
          </a:ln>
        </p:spPr>
      </p:pic>
      <p:pic>
        <p:nvPicPr>
          <p:cNvPr id="847" name="Google Shape;847;p119"/>
          <p:cNvPicPr preferRelativeResize="0"/>
          <p:nvPr/>
        </p:nvPicPr>
        <p:blipFill>
          <a:blip r:embed="rId4">
            <a:alphaModFix/>
          </a:blip>
          <a:stretch>
            <a:fillRect/>
          </a:stretch>
        </p:blipFill>
        <p:spPr>
          <a:xfrm>
            <a:off x="4572000" y="1826916"/>
            <a:ext cx="3559591" cy="681075"/>
          </a:xfrm>
          <a:prstGeom prst="rect">
            <a:avLst/>
          </a:prstGeom>
          <a:noFill/>
          <a:ln>
            <a:noFill/>
          </a:ln>
        </p:spPr>
      </p:pic>
      <p:pic>
        <p:nvPicPr>
          <p:cNvPr id="848" name="Google Shape;848;p119"/>
          <p:cNvPicPr preferRelativeResize="0"/>
          <p:nvPr/>
        </p:nvPicPr>
        <p:blipFill>
          <a:blip r:embed="rId5">
            <a:alphaModFix/>
          </a:blip>
          <a:stretch>
            <a:fillRect/>
          </a:stretch>
        </p:blipFill>
        <p:spPr>
          <a:xfrm>
            <a:off x="42243" y="2739937"/>
            <a:ext cx="4165500" cy="743837"/>
          </a:xfrm>
          <a:prstGeom prst="rect">
            <a:avLst/>
          </a:prstGeom>
          <a:noFill/>
          <a:ln>
            <a:noFill/>
          </a:ln>
        </p:spPr>
      </p:pic>
      <p:pic>
        <p:nvPicPr>
          <p:cNvPr id="849" name="Google Shape;849;p119"/>
          <p:cNvPicPr preferRelativeResize="0"/>
          <p:nvPr/>
        </p:nvPicPr>
        <p:blipFill>
          <a:blip r:embed="rId6">
            <a:alphaModFix/>
          </a:blip>
          <a:stretch>
            <a:fillRect/>
          </a:stretch>
        </p:blipFill>
        <p:spPr>
          <a:xfrm>
            <a:off x="4207744" y="2739932"/>
            <a:ext cx="4993169" cy="796013"/>
          </a:xfrm>
          <a:prstGeom prst="rect">
            <a:avLst/>
          </a:prstGeom>
          <a:noFill/>
          <a:ln>
            <a:noFill/>
          </a:ln>
        </p:spPr>
      </p:pic>
      <p:pic>
        <p:nvPicPr>
          <p:cNvPr id="850" name="Google Shape;850;p119"/>
          <p:cNvPicPr preferRelativeResize="0"/>
          <p:nvPr/>
        </p:nvPicPr>
        <p:blipFill>
          <a:blip r:embed="rId7">
            <a:alphaModFix/>
          </a:blip>
          <a:stretch>
            <a:fillRect/>
          </a:stretch>
        </p:blipFill>
        <p:spPr>
          <a:xfrm>
            <a:off x="415500" y="3677192"/>
            <a:ext cx="6386681" cy="92561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Expressions</a:t>
            </a:r>
            <a:endParaRPr b="1" sz="2300">
              <a:latin typeface="Helvetica Neue"/>
              <a:ea typeface="Helvetica Neue"/>
              <a:cs typeface="Helvetica Neue"/>
              <a:sym typeface="Helvetica Neue"/>
            </a:endParaRPr>
          </a:p>
        </p:txBody>
      </p:sp>
      <p:sp>
        <p:nvSpPr>
          <p:cNvPr id="856" name="Google Shape;856;p12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57" name="Google Shape;857;p120"/>
          <p:cNvSpPr txBox="1"/>
          <p:nvPr/>
        </p:nvSpPr>
        <p:spPr>
          <a:xfrm>
            <a:off x="556050" y="1042594"/>
            <a:ext cx="8143800" cy="552300"/>
          </a:xfrm>
          <a:prstGeom prst="rect">
            <a:avLst/>
          </a:prstGeom>
          <a:noFill/>
          <a:ln>
            <a:noFill/>
          </a:ln>
        </p:spPr>
        <p:txBody>
          <a:bodyPr anchorCtr="0" anchor="t" bIns="68575" lIns="68575" spcFirstLastPara="1" rIns="68575" wrap="square" tIns="68575">
            <a:noAutofit/>
          </a:bodyPr>
          <a:lstStyle/>
          <a:p>
            <a:pPr indent="-279400" lvl="0" marL="342900" rtl="0" algn="l">
              <a:spcBef>
                <a:spcPts val="0"/>
              </a:spcBef>
              <a:spcAft>
                <a:spcPts val="0"/>
              </a:spcAft>
              <a:buSzPts val="1800"/>
              <a:buFont typeface="Helvetica Neue"/>
              <a:buChar char="●"/>
            </a:pPr>
            <a:r>
              <a:rPr b="1" lang="en-US" sz="1800">
                <a:latin typeface="Courier New"/>
                <a:ea typeface="Courier New"/>
                <a:cs typeface="Courier New"/>
                <a:sym typeface="Courier New"/>
              </a:rPr>
              <a:t>dynamic</a:t>
            </a:r>
            <a:r>
              <a:rPr b="1" lang="en-US" sz="1800">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blocks (new in v0.12)</a:t>
            </a:r>
            <a:endParaRPr sz="1800">
              <a:latin typeface="Helvetica Neue Light"/>
              <a:ea typeface="Helvetica Neue Light"/>
              <a:cs typeface="Helvetica Neue Light"/>
              <a:sym typeface="Helvetica Neue Light"/>
            </a:endParaRPr>
          </a:p>
        </p:txBody>
      </p:sp>
      <p:pic>
        <p:nvPicPr>
          <p:cNvPr id="858" name="Google Shape;858;p120"/>
          <p:cNvPicPr preferRelativeResize="0"/>
          <p:nvPr/>
        </p:nvPicPr>
        <p:blipFill>
          <a:blip r:embed="rId3">
            <a:alphaModFix/>
          </a:blip>
          <a:stretch>
            <a:fillRect/>
          </a:stretch>
        </p:blipFill>
        <p:spPr>
          <a:xfrm>
            <a:off x="1527600" y="1594969"/>
            <a:ext cx="4927950" cy="32853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2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Meta-arguments</a:t>
            </a:r>
            <a:endParaRPr b="1" sz="2300">
              <a:latin typeface="Helvetica Neue"/>
              <a:ea typeface="Helvetica Neue"/>
              <a:cs typeface="Helvetica Neue"/>
              <a:sym typeface="Helvetica Neue"/>
            </a:endParaRPr>
          </a:p>
        </p:txBody>
      </p:sp>
      <p:sp>
        <p:nvSpPr>
          <p:cNvPr id="864" name="Google Shape;864;p12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65" name="Google Shape;865;p121"/>
          <p:cNvSpPr txBox="1"/>
          <p:nvPr/>
        </p:nvSpPr>
        <p:spPr>
          <a:xfrm>
            <a:off x="556050" y="1042594"/>
            <a:ext cx="8143800" cy="552300"/>
          </a:xfrm>
          <a:prstGeom prst="rect">
            <a:avLst/>
          </a:prstGeom>
          <a:noFill/>
          <a:ln>
            <a:noFill/>
          </a:ln>
        </p:spPr>
        <p:txBody>
          <a:bodyPr anchorCtr="0" anchor="t" bIns="68575" lIns="68575" spcFirstLastPara="1" rIns="68575" wrap="square" tIns="68575">
            <a:noAutofit/>
          </a:bodyPr>
          <a:lstStyle/>
          <a:p>
            <a:pPr indent="-273050" lvl="0" marL="342900" rtl="0" algn="l">
              <a:spcBef>
                <a:spcPts val="0"/>
              </a:spcBef>
              <a:spcAft>
                <a:spcPts val="0"/>
              </a:spcAft>
              <a:buSzPts val="1700"/>
              <a:buFont typeface="Helvetica Neue"/>
              <a:buChar char="●"/>
            </a:pPr>
            <a:r>
              <a:rPr lang="en-US" sz="1700">
                <a:latin typeface="Helvetica Neue"/>
                <a:ea typeface="Helvetica Neue"/>
                <a:cs typeface="Helvetica Neue"/>
                <a:sym typeface="Helvetica Neue"/>
              </a:rPr>
              <a:t>r</a:t>
            </a:r>
            <a:r>
              <a:rPr lang="en-US" sz="1700">
                <a:latin typeface="Helvetica Neue"/>
                <a:ea typeface="Helvetica Neue"/>
                <a:cs typeface="Helvetica Neue"/>
                <a:sym typeface="Helvetica Neue"/>
              </a:rPr>
              <a:t>esources, data sources, modules, and outputs can have meta-arguments (available across all types of all providers)</a:t>
            </a:r>
            <a:endParaRPr sz="1700">
              <a:latin typeface="Helvetica Neue"/>
              <a:ea typeface="Helvetica Neue"/>
              <a:cs typeface="Helvetica Neue"/>
              <a:sym typeface="Helvetica Neue"/>
            </a:endParaRPr>
          </a:p>
          <a:p>
            <a:pPr indent="-273050" lvl="0" marL="342900" rtl="0" algn="l">
              <a:spcBef>
                <a:spcPts val="0"/>
              </a:spcBef>
              <a:spcAft>
                <a:spcPts val="0"/>
              </a:spcAft>
              <a:buSzPts val="1700"/>
              <a:buFont typeface="Helvetica Neue"/>
              <a:buChar char="●"/>
            </a:pPr>
            <a:r>
              <a:rPr lang="en-US" sz="1700">
                <a:latin typeface="Helvetica Neue"/>
                <a:ea typeface="Helvetica Neue"/>
                <a:cs typeface="Helvetica Neue"/>
                <a:sym typeface="Helvetica Neue"/>
              </a:rPr>
              <a:t>modules have: </a:t>
            </a:r>
            <a:r>
              <a:rPr lang="en-US" sz="1700">
                <a:latin typeface="Courier New"/>
                <a:ea typeface="Courier New"/>
                <a:cs typeface="Courier New"/>
                <a:sym typeface="Courier New"/>
              </a:rPr>
              <a:t>source</a:t>
            </a:r>
            <a:r>
              <a:rPr lang="en-US" sz="1700">
                <a:latin typeface="Helvetica Neue"/>
                <a:ea typeface="Helvetica Neue"/>
                <a:cs typeface="Helvetica Neue"/>
                <a:sym typeface="Helvetica Neue"/>
              </a:rPr>
              <a:t>, </a:t>
            </a:r>
            <a:r>
              <a:rPr lang="en-US" sz="1700">
                <a:latin typeface="Courier New"/>
                <a:ea typeface="Courier New"/>
                <a:cs typeface="Courier New"/>
                <a:sym typeface="Courier New"/>
              </a:rPr>
              <a:t>version</a:t>
            </a:r>
            <a:r>
              <a:rPr lang="en-US" sz="1700">
                <a:latin typeface="Helvetica Neue"/>
                <a:ea typeface="Helvetica Neue"/>
                <a:cs typeface="Helvetica Neue"/>
                <a:sym typeface="Helvetica Neue"/>
              </a:rPr>
              <a:t>, </a:t>
            </a:r>
            <a:r>
              <a:rPr lang="en-US" sz="1700">
                <a:latin typeface="Courier New"/>
                <a:ea typeface="Courier New"/>
                <a:cs typeface="Courier New"/>
                <a:sym typeface="Courier New"/>
              </a:rPr>
              <a:t>providers</a:t>
            </a:r>
            <a:endParaRPr sz="1700">
              <a:latin typeface="Courier New"/>
              <a:ea typeface="Courier New"/>
              <a:cs typeface="Courier New"/>
              <a:sym typeface="Courier New"/>
            </a:endParaRPr>
          </a:p>
          <a:p>
            <a:pPr indent="-273050" lvl="0" marL="342900" rtl="0" algn="l">
              <a:spcBef>
                <a:spcPts val="0"/>
              </a:spcBef>
              <a:spcAft>
                <a:spcPts val="0"/>
              </a:spcAft>
              <a:buSzPts val="1700"/>
              <a:buFont typeface="Helvetica Neue"/>
              <a:buChar char="●"/>
            </a:pPr>
            <a:r>
              <a:rPr lang="en-US" sz="1700">
                <a:latin typeface="Helvetica Neue"/>
                <a:ea typeface="Helvetica Neue"/>
                <a:cs typeface="Helvetica Neue"/>
                <a:sym typeface="Helvetica Neue"/>
              </a:rPr>
              <a:t>o</a:t>
            </a:r>
            <a:r>
              <a:rPr lang="en-US" sz="1700">
                <a:solidFill>
                  <a:srgbClr val="000000"/>
                </a:solidFill>
                <a:latin typeface="Helvetica Neue"/>
                <a:ea typeface="Helvetica Neue"/>
                <a:cs typeface="Helvetica Neue"/>
                <a:sym typeface="Helvetica Neue"/>
              </a:rPr>
              <a:t>utputs have: </a:t>
            </a:r>
            <a:r>
              <a:rPr lang="en-US" sz="1700">
                <a:solidFill>
                  <a:srgbClr val="000000"/>
                </a:solidFill>
                <a:latin typeface="Courier New"/>
                <a:ea typeface="Courier New"/>
                <a:cs typeface="Courier New"/>
                <a:sym typeface="Courier New"/>
              </a:rPr>
              <a:t>depends_on</a:t>
            </a:r>
            <a:endParaRPr sz="1700">
              <a:solidFill>
                <a:srgbClr val="000000"/>
              </a:solidFill>
              <a:latin typeface="Courier New"/>
              <a:ea typeface="Courier New"/>
              <a:cs typeface="Courier New"/>
              <a:sym typeface="Courier New"/>
            </a:endParaRPr>
          </a:p>
          <a:p>
            <a:pPr indent="-273050" lvl="0" marL="342900" rtl="0" algn="l">
              <a:spcBef>
                <a:spcPts val="0"/>
              </a:spcBef>
              <a:spcAft>
                <a:spcPts val="0"/>
              </a:spcAft>
              <a:buClr>
                <a:srgbClr val="000000"/>
              </a:buClr>
              <a:buSzPts val="1700"/>
              <a:buFont typeface="Helvetica Neue"/>
              <a:buChar char="●"/>
            </a:pPr>
            <a:r>
              <a:rPr lang="en-US" sz="1700">
                <a:latin typeface="Helvetica Neue"/>
                <a:ea typeface="Helvetica Neue"/>
                <a:cs typeface="Helvetica Neue"/>
                <a:sym typeface="Helvetica Neue"/>
              </a:rPr>
              <a:t>r</a:t>
            </a:r>
            <a:r>
              <a:rPr lang="en-US" sz="1700">
                <a:solidFill>
                  <a:srgbClr val="000000"/>
                </a:solidFill>
                <a:latin typeface="Helvetica Neue"/>
                <a:ea typeface="Helvetica Neue"/>
                <a:cs typeface="Helvetica Neue"/>
                <a:sym typeface="Helvetica Neue"/>
              </a:rPr>
              <a:t>esources have: </a:t>
            </a:r>
            <a:r>
              <a:rPr lang="en-US" sz="1700">
                <a:solidFill>
                  <a:srgbClr val="000000"/>
                </a:solidFill>
                <a:latin typeface="Courier New"/>
                <a:ea typeface="Courier New"/>
                <a:cs typeface="Courier New"/>
                <a:sym typeface="Courier New"/>
              </a:rPr>
              <a:t>depends_on</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count</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for_each</a:t>
            </a:r>
            <a:r>
              <a:rPr lang="en-US" sz="1700">
                <a:solidFill>
                  <a:srgbClr val="000000"/>
                </a:solidFill>
                <a:latin typeface="Helvetica Neue"/>
                <a:ea typeface="Helvetica Neue"/>
                <a:cs typeface="Helvetica Neue"/>
                <a:sym typeface="Helvetica Neue"/>
              </a:rPr>
              <a:t> (new in v0.12), </a:t>
            </a:r>
            <a:r>
              <a:rPr lang="en-US" sz="1700">
                <a:solidFill>
                  <a:srgbClr val="000000"/>
                </a:solidFill>
                <a:latin typeface="Courier New"/>
                <a:ea typeface="Courier New"/>
                <a:cs typeface="Courier New"/>
                <a:sym typeface="Courier New"/>
              </a:rPr>
              <a:t>provider</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lifecycle</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provisioner</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provisioner</a:t>
            </a:r>
            <a:r>
              <a:rPr lang="en-US" sz="1700">
                <a:solidFill>
                  <a:srgbClr val="000000"/>
                </a:solidFill>
                <a:latin typeface="Helvetica Neue"/>
                <a:ea typeface="Helvetica Neue"/>
                <a:cs typeface="Helvetica Neue"/>
                <a:sym typeface="Helvetica Neue"/>
              </a:rPr>
              <a:t> can have </a:t>
            </a:r>
            <a:r>
              <a:rPr lang="en-US" sz="1700">
                <a:solidFill>
                  <a:srgbClr val="000000"/>
                </a:solidFill>
                <a:latin typeface="Courier New"/>
                <a:ea typeface="Courier New"/>
                <a:cs typeface="Courier New"/>
                <a:sym typeface="Courier New"/>
              </a:rPr>
              <a:t>connection</a:t>
            </a:r>
            <a:r>
              <a:rPr lang="en-US" sz="1700">
                <a:solidFill>
                  <a:srgbClr val="000000"/>
                </a:solidFill>
                <a:latin typeface="Helvetica Neue"/>
                <a:ea typeface="Helvetica Neue"/>
                <a:cs typeface="Helvetica Neue"/>
                <a:sym typeface="Helvetica Neue"/>
              </a:rPr>
              <a:t> inside)</a:t>
            </a:r>
            <a:endParaRPr sz="1700">
              <a:solidFill>
                <a:srgbClr val="000000"/>
              </a:solidFill>
              <a:latin typeface="Helvetica Neue"/>
              <a:ea typeface="Helvetica Neue"/>
              <a:cs typeface="Helvetica Neue"/>
              <a:sym typeface="Helvetica Neue"/>
            </a:endParaRPr>
          </a:p>
          <a:p>
            <a:pPr indent="-273050" lvl="0" marL="342900" rtl="0" algn="l">
              <a:spcBef>
                <a:spcPts val="0"/>
              </a:spcBef>
              <a:spcAft>
                <a:spcPts val="0"/>
              </a:spcAft>
              <a:buClr>
                <a:srgbClr val="000000"/>
              </a:buClr>
              <a:buSzPts val="1700"/>
              <a:buFont typeface="Helvetica Neue"/>
              <a:buChar char="●"/>
            </a:pPr>
            <a:r>
              <a:rPr lang="en-US" sz="1700">
                <a:latin typeface="Helvetica Neue"/>
                <a:ea typeface="Helvetica Neue"/>
                <a:cs typeface="Helvetica Neue"/>
                <a:sym typeface="Helvetica Neue"/>
              </a:rPr>
              <a:t>d</a:t>
            </a:r>
            <a:r>
              <a:rPr lang="en-US" sz="1700">
                <a:solidFill>
                  <a:srgbClr val="000000"/>
                </a:solidFill>
                <a:latin typeface="Helvetica Neue"/>
                <a:ea typeface="Helvetica Neue"/>
                <a:cs typeface="Helvetica Neue"/>
                <a:sym typeface="Helvetica Neue"/>
              </a:rPr>
              <a:t>ata sources have same as </a:t>
            </a:r>
            <a:r>
              <a:rPr lang="en-US" sz="1700">
                <a:latin typeface="Helvetica Neue"/>
                <a:ea typeface="Helvetica Neue"/>
                <a:cs typeface="Helvetica Neue"/>
                <a:sym typeface="Helvetica Neue"/>
              </a:rPr>
              <a:t>r</a:t>
            </a:r>
            <a:r>
              <a:rPr lang="en-US" sz="1700">
                <a:solidFill>
                  <a:srgbClr val="000000"/>
                </a:solidFill>
                <a:latin typeface="Helvetica Neue"/>
                <a:ea typeface="Helvetica Neue"/>
                <a:cs typeface="Helvetica Neue"/>
                <a:sym typeface="Helvetica Neue"/>
              </a:rPr>
              <a:t>esources except for </a:t>
            </a:r>
            <a:r>
              <a:rPr lang="en-US" sz="1700">
                <a:solidFill>
                  <a:srgbClr val="000000"/>
                </a:solidFill>
                <a:latin typeface="Courier New"/>
                <a:ea typeface="Courier New"/>
                <a:cs typeface="Courier New"/>
                <a:sym typeface="Courier New"/>
              </a:rPr>
              <a:t>lifecycle</a:t>
            </a:r>
            <a:endParaRPr sz="1700">
              <a:solidFill>
                <a:srgbClr val="000000"/>
              </a:solidFill>
              <a:latin typeface="Courier New"/>
              <a:ea typeface="Courier New"/>
              <a:cs typeface="Courier New"/>
              <a:sym typeface="Courier New"/>
            </a:endParaRPr>
          </a:p>
          <a:p>
            <a:pPr indent="-273050" lvl="0" marL="342900" rtl="0" algn="l">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depends_on</a:t>
            </a:r>
            <a:r>
              <a:rPr lang="en-US" sz="1700">
                <a:solidFill>
                  <a:srgbClr val="000000"/>
                </a:solidFill>
                <a:latin typeface="Helvetica Neue"/>
                <a:ea typeface="Helvetica Neue"/>
                <a:cs typeface="Helvetica Neue"/>
                <a:sym typeface="Helvetica Neue"/>
              </a:rPr>
              <a:t> forces a dependency on another </a:t>
            </a:r>
            <a:r>
              <a:rPr lang="en-US" sz="1700">
                <a:latin typeface="Helvetica Neue"/>
                <a:ea typeface="Helvetica Neue"/>
                <a:cs typeface="Helvetica Neue"/>
                <a:sym typeface="Helvetica Neue"/>
              </a:rPr>
              <a:t>object</a:t>
            </a:r>
            <a:r>
              <a:rPr lang="en-US" sz="1700">
                <a:solidFill>
                  <a:srgbClr val="000000"/>
                </a:solidFill>
                <a:latin typeface="Helvetica Neue"/>
                <a:ea typeface="Helvetica Neue"/>
                <a:cs typeface="Helvetica Neue"/>
                <a:sym typeface="Helvetica Neue"/>
              </a:rPr>
              <a:t> even if no implicit dependency by referring to an attribute of another </a:t>
            </a:r>
            <a:r>
              <a:rPr lang="en-US" sz="1700">
                <a:latin typeface="Helvetica Neue"/>
                <a:ea typeface="Helvetica Neue"/>
                <a:cs typeface="Helvetica Neue"/>
                <a:sym typeface="Helvetica Neue"/>
              </a:rPr>
              <a:t>object</a:t>
            </a:r>
            <a:endParaRPr sz="1700">
              <a:solidFill>
                <a:srgbClr val="000000"/>
              </a:solidFill>
              <a:latin typeface="Helvetica Neue"/>
              <a:ea typeface="Helvetica Neue"/>
              <a:cs typeface="Helvetica Neue"/>
              <a:sym typeface="Helvetica Neue"/>
            </a:endParaRPr>
          </a:p>
          <a:p>
            <a:pPr indent="-273050" lvl="0" marL="342900" rtl="0" algn="l">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lifecycle</a:t>
            </a:r>
            <a:r>
              <a:rPr lang="en-US" sz="1700">
                <a:solidFill>
                  <a:srgbClr val="000000"/>
                </a:solidFill>
                <a:latin typeface="Helvetica Neue"/>
                <a:ea typeface="Helvetica Neue"/>
                <a:cs typeface="Helvetica Neue"/>
                <a:sym typeface="Helvetica Neue"/>
              </a:rPr>
              <a:t> controls how resources are modified when configuration changes</a:t>
            </a:r>
            <a:endParaRPr sz="1700">
              <a:solidFill>
                <a:srgbClr val="000000"/>
              </a:solidFill>
              <a:latin typeface="Helvetica Neue"/>
              <a:ea typeface="Helvetica Neue"/>
              <a:cs typeface="Helvetica Neue"/>
              <a:sym typeface="Helvetica Neue"/>
            </a:endParaRPr>
          </a:p>
          <a:p>
            <a:pPr indent="-273050" lvl="0" marL="342900" rtl="0" algn="l">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for_each</a:t>
            </a:r>
            <a:r>
              <a:rPr lang="en-US" sz="1700">
                <a:solidFill>
                  <a:srgbClr val="000000"/>
                </a:solidFill>
                <a:latin typeface="Helvetica Neue"/>
                <a:ea typeface="Helvetica Neue"/>
                <a:cs typeface="Helvetica Neue"/>
                <a:sym typeface="Helvetica Neue"/>
              </a:rPr>
              <a:t> is like count except it iterates over a set (unordered list) or map, has </a:t>
            </a:r>
            <a:r>
              <a:rPr lang="en-US" sz="1700">
                <a:solidFill>
                  <a:srgbClr val="000000"/>
                </a:solidFill>
                <a:latin typeface="Courier New"/>
                <a:ea typeface="Courier New"/>
                <a:cs typeface="Courier New"/>
                <a:sym typeface="Courier New"/>
              </a:rPr>
              <a:t>each.key</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each.value</a:t>
            </a:r>
            <a:r>
              <a:rPr lang="en-US" sz="1700">
                <a:solidFill>
                  <a:srgbClr val="000000"/>
                </a:solidFill>
                <a:latin typeface="Helvetica Neue"/>
                <a:ea typeface="Helvetica Neue"/>
                <a:cs typeface="Helvetica Neue"/>
                <a:sym typeface="Helvetica Neue"/>
              </a:rPr>
              <a:t> instead of </a:t>
            </a:r>
            <a:r>
              <a:rPr lang="en-US" sz="1700">
                <a:solidFill>
                  <a:srgbClr val="000000"/>
                </a:solidFill>
                <a:latin typeface="Courier New"/>
                <a:ea typeface="Courier New"/>
                <a:cs typeface="Courier New"/>
                <a:sym typeface="Courier New"/>
              </a:rPr>
              <a:t>count.index</a:t>
            </a:r>
            <a:r>
              <a:rPr lang="en-US" sz="1700">
                <a:solidFill>
                  <a:srgbClr val="000000"/>
                </a:solidFill>
                <a:latin typeface="Helvetica Neue"/>
                <a:ea typeface="Helvetica Neue"/>
                <a:cs typeface="Helvetica Neue"/>
                <a:sym typeface="Helvetica Neue"/>
              </a:rPr>
              <a:t> to refer to each index</a:t>
            </a:r>
            <a:endParaRPr sz="1700">
              <a:solidFill>
                <a:srgbClr val="000000"/>
              </a:solidFill>
              <a:latin typeface="Helvetica Neue"/>
              <a:ea typeface="Helvetica Neue"/>
              <a:cs typeface="Helvetica Neue"/>
              <a:sym typeface="Helvetica Neue"/>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2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Terraform Meta-arguments</a:t>
            </a:r>
            <a:endParaRPr b="1" sz="2300">
              <a:latin typeface="Helvetica Neue"/>
              <a:ea typeface="Helvetica Neue"/>
              <a:cs typeface="Helvetica Neue"/>
              <a:sym typeface="Helvetica Neue"/>
            </a:endParaRPr>
          </a:p>
        </p:txBody>
      </p:sp>
      <p:sp>
        <p:nvSpPr>
          <p:cNvPr id="871" name="Google Shape;871;p12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72" name="Google Shape;872;p122"/>
          <p:cNvSpPr txBox="1"/>
          <p:nvPr/>
        </p:nvSpPr>
        <p:spPr>
          <a:xfrm>
            <a:off x="556050" y="984656"/>
            <a:ext cx="8143800" cy="552300"/>
          </a:xfrm>
          <a:prstGeom prst="rect">
            <a:avLst/>
          </a:prstGeom>
          <a:noFill/>
          <a:ln>
            <a:noFill/>
          </a:ln>
        </p:spPr>
        <p:txBody>
          <a:bodyPr anchorCtr="0" anchor="t" bIns="68575" lIns="68575" spcFirstLastPara="1" rIns="68575" wrap="square" tIns="68575">
            <a:noAutofit/>
          </a:bodyPr>
          <a:lstStyle/>
          <a:p>
            <a:pPr indent="-279400" lvl="0" marL="342900" rtl="0" algn="l">
              <a:spcBef>
                <a:spcPts val="0"/>
              </a:spcBef>
              <a:spcAft>
                <a:spcPts val="0"/>
              </a:spcAft>
              <a:buClr>
                <a:srgbClr val="000000"/>
              </a:buClr>
              <a:buSzPts val="1800"/>
              <a:buFont typeface="Helvetica Neue"/>
              <a:buChar char="●"/>
            </a:pPr>
            <a:r>
              <a:rPr lang="en-US" sz="1800">
                <a:latin typeface="Courier New"/>
                <a:ea typeface="Courier New"/>
                <a:cs typeface="Courier New"/>
                <a:sym typeface="Courier New"/>
              </a:rPr>
              <a:t>providers</a:t>
            </a:r>
            <a:r>
              <a:rPr lang="en-US" sz="1800">
                <a:latin typeface="Helvetica Neue"/>
                <a:ea typeface="Helvetica Neue"/>
                <a:cs typeface="Helvetica Neue"/>
                <a:sym typeface="Helvetica Neue"/>
              </a:rPr>
              <a:t> and </a:t>
            </a:r>
            <a:r>
              <a:rPr lang="en-US" sz="1800">
                <a:latin typeface="Courier New"/>
                <a:ea typeface="Courier New"/>
                <a:cs typeface="Courier New"/>
                <a:sym typeface="Courier New"/>
              </a:rPr>
              <a:t>provider</a:t>
            </a:r>
            <a:r>
              <a:rPr lang="en-US" sz="1800">
                <a:latin typeface="Helvetica Neue"/>
                <a:ea typeface="Helvetica Neue"/>
                <a:cs typeface="Helvetica Neue"/>
                <a:sym typeface="Helvetica Neue"/>
              </a:rPr>
              <a:t> are used when dealing with multiple providers in the same configuration</a:t>
            </a:r>
            <a:endParaRPr sz="1800">
              <a:solidFill>
                <a:srgbClr val="000000"/>
              </a:solidFill>
              <a:latin typeface="Helvetica Neue"/>
              <a:ea typeface="Helvetica Neue"/>
              <a:cs typeface="Helvetica Neue"/>
              <a:sym typeface="Helvetica Neue"/>
            </a:endParaRPr>
          </a:p>
        </p:txBody>
      </p:sp>
      <p:pic>
        <p:nvPicPr>
          <p:cNvPr id="873" name="Google Shape;873;p122"/>
          <p:cNvPicPr preferRelativeResize="0"/>
          <p:nvPr/>
        </p:nvPicPr>
        <p:blipFill>
          <a:blip r:embed="rId3">
            <a:alphaModFix/>
          </a:blip>
          <a:stretch>
            <a:fillRect/>
          </a:stretch>
        </p:blipFill>
        <p:spPr>
          <a:xfrm>
            <a:off x="1388588" y="1620338"/>
            <a:ext cx="2204967" cy="3319931"/>
          </a:xfrm>
          <a:prstGeom prst="rect">
            <a:avLst/>
          </a:prstGeom>
          <a:noFill/>
          <a:ln>
            <a:noFill/>
          </a:ln>
        </p:spPr>
      </p:pic>
      <p:pic>
        <p:nvPicPr>
          <p:cNvPr id="874" name="Google Shape;874;p122"/>
          <p:cNvPicPr preferRelativeResize="0"/>
          <p:nvPr/>
        </p:nvPicPr>
        <p:blipFill>
          <a:blip r:embed="rId4">
            <a:alphaModFix/>
          </a:blip>
          <a:stretch>
            <a:fillRect/>
          </a:stretch>
        </p:blipFill>
        <p:spPr>
          <a:xfrm>
            <a:off x="3707855" y="1620338"/>
            <a:ext cx="4084865" cy="337786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2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Upgrading from v0.11 to v0.12</a:t>
            </a:r>
            <a:endParaRPr b="1" sz="2300">
              <a:latin typeface="Helvetica Neue"/>
              <a:ea typeface="Helvetica Neue"/>
              <a:cs typeface="Helvetica Neue"/>
              <a:sym typeface="Helvetica Neue"/>
            </a:endParaRPr>
          </a:p>
        </p:txBody>
      </p:sp>
      <p:sp>
        <p:nvSpPr>
          <p:cNvPr id="880" name="Google Shape;880;p12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881" name="Google Shape;881;p123"/>
          <p:cNvSpPr txBox="1"/>
          <p:nvPr/>
        </p:nvSpPr>
        <p:spPr>
          <a:xfrm>
            <a:off x="556050" y="984656"/>
            <a:ext cx="8143800" cy="552300"/>
          </a:xfrm>
          <a:prstGeom prst="rect">
            <a:avLst/>
          </a:prstGeom>
          <a:noFill/>
          <a:ln>
            <a:noFill/>
          </a:ln>
        </p:spPr>
        <p:txBody>
          <a:bodyPr anchorCtr="0" anchor="t" bIns="68575" lIns="68575" spcFirstLastPara="1" rIns="68575" wrap="square" tIns="68575">
            <a:noAutofit/>
          </a:bodyPr>
          <a:lstStyle/>
          <a:p>
            <a:pPr indent="-279400" lvl="0" marL="342900" rtl="0" algn="l">
              <a:spcBef>
                <a:spcPts val="0"/>
              </a:spcBef>
              <a:spcAft>
                <a:spcPts val="0"/>
              </a:spcAft>
              <a:buClr>
                <a:srgbClr val="000000"/>
              </a:buClr>
              <a:buSzPts val="1800"/>
              <a:buFont typeface="Helvetica Neue"/>
              <a:buChar char="●"/>
            </a:pPr>
            <a:r>
              <a:rPr lang="en-US" sz="1800">
                <a:latin typeface="Helvetica Neue"/>
                <a:ea typeface="Helvetica Neue"/>
                <a:cs typeface="Helvetica Neue"/>
                <a:sym typeface="Helvetica Neue"/>
              </a:rPr>
              <a:t>Full details at: </a:t>
            </a:r>
            <a:r>
              <a:rPr lang="en-US" sz="1800" u="sng">
                <a:solidFill>
                  <a:srgbClr val="0563C1"/>
                </a:solidFill>
                <a:latin typeface="Helvetica Neue"/>
                <a:ea typeface="Helvetica Neue"/>
                <a:cs typeface="Helvetica Neue"/>
                <a:sym typeface="Helvetica Neue"/>
                <a:hlinkClick r:id="rId3"/>
              </a:rPr>
              <a:t>https://www.terraform.io/upgrade-guides/0-12.html</a:t>
            </a:r>
            <a:endParaRPr sz="1800">
              <a:solidFill>
                <a:srgbClr val="000000"/>
              </a:solidFill>
              <a:latin typeface="Helvetica Neue"/>
              <a:ea typeface="Helvetica Neue"/>
              <a:cs typeface="Helvetica Neue"/>
              <a:sym typeface="Helvetica Neue"/>
            </a:endParaRPr>
          </a:p>
          <a:p>
            <a:pPr indent="-279400" lvl="0" marL="342900" rtl="0" algn="l">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Upgrade to v0.11.14 first and run </a:t>
            </a:r>
            <a:r>
              <a:rPr lang="en-US" sz="1800">
                <a:solidFill>
                  <a:srgbClr val="000000"/>
                </a:solidFill>
                <a:latin typeface="Courier New"/>
                <a:ea typeface="Courier New"/>
                <a:cs typeface="Courier New"/>
                <a:sym typeface="Courier New"/>
              </a:rPr>
              <a:t>terraform init</a:t>
            </a:r>
            <a:r>
              <a:rPr lang="en-US" sz="1800">
                <a:solidFill>
                  <a:srgbClr val="000000"/>
                </a:solidFill>
                <a:latin typeface="Helvetica Neue"/>
                <a:ea typeface="Helvetica Neue"/>
                <a:cs typeface="Helvetica Neue"/>
                <a:sym typeface="Helvetica Neue"/>
              </a:rPr>
              <a:t>, </a:t>
            </a:r>
            <a:r>
              <a:rPr lang="en-US" sz="1800">
                <a:solidFill>
                  <a:srgbClr val="000000"/>
                </a:solidFill>
                <a:latin typeface="Courier New"/>
                <a:ea typeface="Courier New"/>
                <a:cs typeface="Courier New"/>
                <a:sym typeface="Courier New"/>
              </a:rPr>
              <a:t>terraform apply</a:t>
            </a:r>
            <a:r>
              <a:rPr lang="en-US" sz="1800">
                <a:solidFill>
                  <a:srgbClr val="000000"/>
                </a:solidFill>
                <a:latin typeface="Helvetica Neue"/>
                <a:ea typeface="Helvetica Neue"/>
                <a:cs typeface="Helvetica Neue"/>
                <a:sym typeface="Helvetica Neue"/>
              </a:rPr>
              <a:t>, and </a:t>
            </a:r>
            <a:r>
              <a:rPr lang="en-US" sz="1800">
                <a:solidFill>
                  <a:srgbClr val="000000"/>
                </a:solidFill>
                <a:latin typeface="Courier New"/>
                <a:ea typeface="Courier New"/>
                <a:cs typeface="Courier New"/>
                <a:sym typeface="Courier New"/>
              </a:rPr>
              <a:t>terraform 0.12checklist</a:t>
            </a:r>
            <a:r>
              <a:rPr lang="en-US" sz="1800">
                <a:solidFill>
                  <a:srgbClr val="000000"/>
                </a:solidFill>
                <a:latin typeface="Helvetica Neue"/>
                <a:ea typeface="Helvetica Neue"/>
                <a:cs typeface="Helvetica Neue"/>
                <a:sym typeface="Helvetica Neue"/>
              </a:rPr>
              <a:t> (this command makes suggestions for things to change before running automated upgrade command)</a:t>
            </a:r>
            <a:endParaRPr sz="1800">
              <a:solidFill>
                <a:srgbClr val="000000"/>
              </a:solidFill>
              <a:latin typeface="Helvetica Neue"/>
              <a:ea typeface="Helvetica Neue"/>
              <a:cs typeface="Helvetica Neue"/>
              <a:sym typeface="Helvetica Neue"/>
            </a:endParaRPr>
          </a:p>
          <a:p>
            <a:pPr indent="-279400" lvl="0" marL="342900" rtl="0" algn="l">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If the output of </a:t>
            </a:r>
            <a:r>
              <a:rPr lang="en-US" sz="1800">
                <a:solidFill>
                  <a:srgbClr val="000000"/>
                </a:solidFill>
                <a:latin typeface="Courier New"/>
                <a:ea typeface="Courier New"/>
                <a:cs typeface="Courier New"/>
                <a:sym typeface="Courier New"/>
              </a:rPr>
              <a:t>terraform 0.12checklist</a:t>
            </a:r>
            <a:r>
              <a:rPr lang="en-US" sz="1800">
                <a:solidFill>
                  <a:srgbClr val="000000"/>
                </a:solidFill>
                <a:latin typeface="Helvetica Neue"/>
                <a:ea typeface="Helvetica Neue"/>
                <a:cs typeface="Helvetica Neue"/>
                <a:sym typeface="Helvetica Neue"/>
              </a:rPr>
              <a:t> suggests some updates, complete them and rerun it and verify no other tasks are suggested</a:t>
            </a:r>
            <a:endParaRPr sz="1800">
              <a:solidFill>
                <a:srgbClr val="000000"/>
              </a:solidFill>
              <a:latin typeface="Helvetica Neue"/>
              <a:ea typeface="Helvetica Neue"/>
              <a:cs typeface="Helvetica Neue"/>
              <a:sym typeface="Helvetica Neue"/>
            </a:endParaRPr>
          </a:p>
          <a:p>
            <a:pPr indent="-279400" lvl="0" marL="342900" rtl="0" algn="l">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Then run the automated </a:t>
            </a:r>
            <a:r>
              <a:rPr lang="en-US" sz="1800">
                <a:solidFill>
                  <a:srgbClr val="000000"/>
                </a:solidFill>
                <a:latin typeface="Courier New"/>
                <a:ea typeface="Courier New"/>
                <a:cs typeface="Courier New"/>
                <a:sym typeface="Courier New"/>
              </a:rPr>
              <a:t>terraform 0.12upgrade</a:t>
            </a:r>
            <a:r>
              <a:rPr lang="en-US" sz="1800">
                <a:solidFill>
                  <a:srgbClr val="000000"/>
                </a:solidFill>
                <a:latin typeface="Helvetica Neue"/>
                <a:ea typeface="Helvetica Neue"/>
                <a:cs typeface="Helvetica Neue"/>
                <a:sym typeface="Helvetica Neue"/>
              </a:rPr>
              <a:t> command, then check automatically updated files for </a:t>
            </a:r>
            <a:r>
              <a:rPr lang="en-US" sz="1800">
                <a:solidFill>
                  <a:srgbClr val="000000"/>
                </a:solidFill>
                <a:latin typeface="Courier New"/>
                <a:ea typeface="Courier New"/>
                <a:cs typeface="Courier New"/>
                <a:sym typeface="Courier New"/>
              </a:rPr>
              <a:t>TF-UPGRADE-TODO </a:t>
            </a:r>
            <a:r>
              <a:rPr lang="en-US" sz="1800">
                <a:solidFill>
                  <a:srgbClr val="000000"/>
                </a:solidFill>
                <a:latin typeface="Helvetica Neue"/>
                <a:ea typeface="Helvetica Neue"/>
                <a:cs typeface="Helvetica Neue"/>
                <a:sym typeface="Helvetica Neue"/>
              </a:rPr>
              <a:t>markers/comments and make </a:t>
            </a:r>
            <a:r>
              <a:rPr lang="en-US" sz="1800">
                <a:latin typeface="Helvetica Neue"/>
                <a:ea typeface="Helvetica Neue"/>
                <a:cs typeface="Helvetica Neue"/>
                <a:sym typeface="Helvetica Neue"/>
              </a:rPr>
              <a:t>required</a:t>
            </a:r>
            <a:r>
              <a:rPr lang="en-US" sz="1800">
                <a:solidFill>
                  <a:srgbClr val="000000"/>
                </a:solidFill>
                <a:latin typeface="Helvetica Neue"/>
                <a:ea typeface="Helvetica Neue"/>
                <a:cs typeface="Helvetica Neue"/>
                <a:sym typeface="Helvetica Neue"/>
              </a:rPr>
              <a:t> changes</a:t>
            </a:r>
            <a:endParaRPr sz="1800">
              <a:solidFill>
                <a:srgbClr val="000000"/>
              </a:solidFill>
              <a:latin typeface="Helvetica Neue"/>
              <a:ea typeface="Helvetica Neue"/>
              <a:cs typeface="Helvetica Neue"/>
              <a:sym typeface="Helvetica Neue"/>
            </a:endParaRPr>
          </a:p>
          <a:p>
            <a:pPr indent="-279400" lvl="0" marL="342900" rtl="0" algn="l">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Rerun </a:t>
            </a:r>
            <a:r>
              <a:rPr lang="en-US" sz="1800">
                <a:solidFill>
                  <a:srgbClr val="000000"/>
                </a:solidFill>
                <a:latin typeface="Courier New"/>
                <a:ea typeface="Courier New"/>
                <a:cs typeface="Courier New"/>
                <a:sym typeface="Courier New"/>
              </a:rPr>
              <a:t>terraform plan</a:t>
            </a:r>
            <a:r>
              <a:rPr lang="en-US" sz="1800">
                <a:solidFill>
                  <a:srgbClr val="000000"/>
                </a:solidFill>
                <a:latin typeface="Helvetica Neue"/>
                <a:ea typeface="Helvetica Neue"/>
                <a:cs typeface="Helvetica Neue"/>
                <a:sym typeface="Helvetica Neue"/>
              </a:rPr>
              <a:t> and verify no changes are required</a:t>
            </a:r>
            <a:endParaRPr sz="1800">
              <a:solidFill>
                <a:srgbClr val="000000"/>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2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887" name="Google Shape;887;p124"/>
          <p:cNvSpPr txBox="1"/>
          <p:nvPr>
            <p:ph idx="1" type="body"/>
          </p:nvPr>
        </p:nvSpPr>
        <p:spPr>
          <a:xfrm>
            <a:off x="630000" y="1271484"/>
            <a:ext cx="7884000" cy="32388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Backends are the concept that terraform uses to store state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Defaults to local tfstate file.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Others available:</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S3</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HTTP</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Consul</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Artifactory</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Etcd</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Terraform Enterprise</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etc...</a:t>
            </a:r>
            <a:endParaRPr>
              <a:solidFill>
                <a:srgbClr val="000000"/>
              </a:solidFill>
            </a:endParaRPr>
          </a:p>
        </p:txBody>
      </p:sp>
      <p:sp>
        <p:nvSpPr>
          <p:cNvPr id="888" name="Google Shape;888;p12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Class Structure</a:t>
            </a:r>
            <a:endParaRPr b="1">
              <a:latin typeface="Helvetica Neue"/>
              <a:ea typeface="Helvetica Neue"/>
              <a:cs typeface="Helvetica Neue"/>
              <a:sym typeface="Helvetica Neue"/>
            </a:endParaRPr>
          </a:p>
        </p:txBody>
      </p:sp>
      <p:sp>
        <p:nvSpPr>
          <p:cNvPr id="161" name="Google Shape;161;p26"/>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grpSp>
        <p:nvGrpSpPr>
          <p:cNvPr id="162" name="Google Shape;162;p26"/>
          <p:cNvGrpSpPr/>
          <p:nvPr/>
        </p:nvGrpSpPr>
        <p:grpSpPr>
          <a:xfrm>
            <a:off x="3164287" y="1297763"/>
            <a:ext cx="2815426" cy="3086330"/>
            <a:chOff x="6768000" y="1794450"/>
            <a:chExt cx="3753901" cy="4115107"/>
          </a:xfrm>
        </p:grpSpPr>
        <p:cxnSp>
          <p:nvCxnSpPr>
            <p:cNvPr id="163" name="Google Shape;163;p26"/>
            <p:cNvCxnSpPr>
              <a:stCxn id="164" idx="2"/>
              <a:endCxn id="165" idx="0"/>
            </p:cNvCxnSpPr>
            <p:nvPr/>
          </p:nvCxnSpPr>
          <p:spPr>
            <a:xfrm>
              <a:off x="8644950" y="2756550"/>
              <a:ext cx="0" cy="614400"/>
            </a:xfrm>
            <a:prstGeom prst="straightConnector1">
              <a:avLst/>
            </a:prstGeom>
            <a:noFill/>
            <a:ln cap="flat" cmpd="sng" w="9525">
              <a:solidFill>
                <a:srgbClr val="000000"/>
              </a:solidFill>
              <a:prstDash val="solid"/>
              <a:round/>
              <a:headEnd len="sm" w="sm" type="none"/>
              <a:tailEnd len="sm" w="sm" type="none"/>
            </a:ln>
          </p:spPr>
        </p:cxnSp>
        <p:cxnSp>
          <p:nvCxnSpPr>
            <p:cNvPr id="166" name="Google Shape;166;p26"/>
            <p:cNvCxnSpPr>
              <a:stCxn id="165" idx="2"/>
              <a:endCxn id="167" idx="0"/>
            </p:cNvCxnSpPr>
            <p:nvPr/>
          </p:nvCxnSpPr>
          <p:spPr>
            <a:xfrm>
              <a:off x="8644950" y="4333076"/>
              <a:ext cx="0" cy="614400"/>
            </a:xfrm>
            <a:prstGeom prst="straightConnector1">
              <a:avLst/>
            </a:prstGeom>
            <a:noFill/>
            <a:ln cap="flat" cmpd="sng" w="9525">
              <a:solidFill>
                <a:srgbClr val="000000"/>
              </a:solidFill>
              <a:prstDash val="solid"/>
              <a:round/>
              <a:headEnd len="sm" w="sm" type="none"/>
              <a:tailEnd len="sm" w="sm" type="none"/>
            </a:ln>
          </p:spPr>
        </p:cxnSp>
        <p:sp>
          <p:nvSpPr>
            <p:cNvPr id="164" name="Google Shape;164;p26"/>
            <p:cNvSpPr txBox="1"/>
            <p:nvPr/>
          </p:nvSpPr>
          <p:spPr>
            <a:xfrm>
              <a:off x="6768000" y="1794450"/>
              <a:ext cx="3753900" cy="962100"/>
            </a:xfrm>
            <a:prstGeom prst="rect">
              <a:avLst/>
            </a:prstGeom>
            <a:solidFill>
              <a:srgbClr val="FB8C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800">
                  <a:solidFill>
                    <a:srgbClr val="000000"/>
                  </a:solidFill>
                  <a:latin typeface="Calibri"/>
                  <a:ea typeface="Calibri"/>
                  <a:cs typeface="Calibri"/>
                  <a:sym typeface="Calibri"/>
                </a:rPr>
                <a:t>Discussion</a:t>
              </a:r>
              <a:endParaRPr b="1" sz="1800">
                <a:solidFill>
                  <a:srgbClr val="000000"/>
                </a:solidFill>
                <a:latin typeface="Calibri"/>
                <a:ea typeface="Calibri"/>
                <a:cs typeface="Calibri"/>
                <a:sym typeface="Calibri"/>
              </a:endParaRPr>
            </a:p>
          </p:txBody>
        </p:sp>
        <p:sp>
          <p:nvSpPr>
            <p:cNvPr id="165" name="Google Shape;165;p26"/>
            <p:cNvSpPr txBox="1"/>
            <p:nvPr/>
          </p:nvSpPr>
          <p:spPr>
            <a:xfrm>
              <a:off x="6768000" y="3370976"/>
              <a:ext cx="3753900" cy="962100"/>
            </a:xfrm>
            <a:prstGeom prst="rect">
              <a:avLst/>
            </a:prstGeom>
            <a:solidFill>
              <a:srgbClr val="F4652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800">
                  <a:solidFill>
                    <a:srgbClr val="000000"/>
                  </a:solidFill>
                  <a:latin typeface="Calibri"/>
                  <a:ea typeface="Calibri"/>
                  <a:cs typeface="Calibri"/>
                  <a:sym typeface="Calibri"/>
                </a:rPr>
                <a:t>Exercises</a:t>
              </a:r>
              <a:endParaRPr b="1" sz="1800">
                <a:solidFill>
                  <a:srgbClr val="000000"/>
                </a:solidFill>
                <a:latin typeface="Calibri"/>
                <a:ea typeface="Calibri"/>
                <a:cs typeface="Calibri"/>
                <a:sym typeface="Calibri"/>
              </a:endParaRPr>
            </a:p>
          </p:txBody>
        </p:sp>
        <p:sp>
          <p:nvSpPr>
            <p:cNvPr id="167" name="Google Shape;167;p26"/>
            <p:cNvSpPr txBox="1"/>
            <p:nvPr/>
          </p:nvSpPr>
          <p:spPr>
            <a:xfrm>
              <a:off x="6768001" y="4947457"/>
              <a:ext cx="3753900" cy="962100"/>
            </a:xfrm>
            <a:prstGeom prst="rect">
              <a:avLst/>
            </a:prstGeom>
            <a:solidFill>
              <a:srgbClr val="FF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800">
                  <a:solidFill>
                    <a:srgbClr val="000000"/>
                  </a:solidFill>
                  <a:latin typeface="Calibri"/>
                  <a:ea typeface="Calibri"/>
                  <a:cs typeface="Calibri"/>
                  <a:sym typeface="Calibri"/>
                </a:rPr>
                <a:t>Experiments</a:t>
              </a:r>
              <a:endParaRPr b="1" sz="1800">
                <a:solidFill>
                  <a:srgbClr val="000000"/>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2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Backends: S3</a:t>
            </a:r>
            <a:endParaRPr b="1">
              <a:latin typeface="Helvetica Neue"/>
              <a:ea typeface="Helvetica Neue"/>
              <a:cs typeface="Helvetica Neue"/>
              <a:sym typeface="Helvetica Neue"/>
            </a:endParaRPr>
          </a:p>
        </p:txBody>
      </p:sp>
      <p:sp>
        <p:nvSpPr>
          <p:cNvPr id="894" name="Google Shape;894;p125"/>
          <p:cNvSpPr txBox="1"/>
          <p:nvPr>
            <p:ph idx="1" type="body"/>
          </p:nvPr>
        </p:nvSpPr>
        <p:spPr>
          <a:xfrm>
            <a:off x="630000" y="1314375"/>
            <a:ext cx="7884000" cy="2879700"/>
          </a:xfrm>
          <a:prstGeom prst="rect">
            <a:avLst/>
          </a:prstGeom>
          <a:noFill/>
          <a:ln>
            <a:noFill/>
          </a:ln>
        </p:spPr>
        <p:txBody>
          <a:bodyPr anchorCtr="0" anchor="t" bIns="34275" lIns="0" spcFirstLastPara="1" rIns="68575" wrap="square" tIns="35100">
            <a:noAutofit/>
          </a:bodyPr>
          <a:lstStyle/>
          <a:p>
            <a:pPr indent="0" lvl="0" marL="0" marR="0" rtl="0" algn="l">
              <a:lnSpc>
                <a:spcPct val="115000"/>
              </a:lnSpc>
              <a:spcBef>
                <a:spcPts val="0"/>
              </a:spcBef>
              <a:spcAft>
                <a:spcPts val="0"/>
              </a:spcAft>
              <a:buNone/>
            </a:pPr>
            <a:r>
              <a:rPr lang="en-US">
                <a:solidFill>
                  <a:srgbClr val="000000"/>
                </a:solidFill>
              </a:rPr>
              <a:t>Because this course is about Terraform with AWS specifically, let’s talk about the S3 state backend:</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Uses a bucket and path to an object (the state file) in the bucket for a central place to store state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Supports locking using an AWS Dynamo DB table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See </a:t>
            </a:r>
            <a:r>
              <a:rPr lang="en-US" u="sng">
                <a:solidFill>
                  <a:schemeClr val="hlink"/>
                </a:solidFill>
                <a:hlinkClick r:id="rId3"/>
              </a:rPr>
              <a:t>https://www.terraform.io/docs/backends/types/s3.html</a:t>
            </a:r>
            <a:r>
              <a:rPr lang="en-US">
                <a:solidFill>
                  <a:srgbClr val="000000"/>
                </a:solidFill>
              </a:rPr>
              <a:t> for more info</a:t>
            </a:r>
            <a:endParaRPr>
              <a:solidFill>
                <a:srgbClr val="000000"/>
              </a:solidFill>
            </a:endParaRPr>
          </a:p>
        </p:txBody>
      </p:sp>
      <p:sp>
        <p:nvSpPr>
          <p:cNvPr id="895" name="Google Shape;895;p12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2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Exercise 10: S3 Backends</a:t>
            </a:r>
            <a:endParaRPr b="1" sz="2300">
              <a:latin typeface="Helvetica Neue"/>
              <a:ea typeface="Helvetica Neue"/>
              <a:cs typeface="Helvetica Neue"/>
              <a:sym typeface="Helvetica Neue"/>
            </a:endParaRPr>
          </a:p>
        </p:txBody>
      </p:sp>
      <p:sp>
        <p:nvSpPr>
          <p:cNvPr id="901" name="Google Shape;901;p126"/>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10</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902" name="Google Shape;902;p12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2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Exercise 11: Running an Application in AWS</a:t>
            </a:r>
            <a:endParaRPr b="1" sz="2300">
              <a:latin typeface="Helvetica Neue"/>
              <a:ea typeface="Helvetica Neue"/>
              <a:cs typeface="Helvetica Neue"/>
              <a:sym typeface="Helvetica Neue"/>
            </a:endParaRPr>
          </a:p>
        </p:txBody>
      </p:sp>
      <p:sp>
        <p:nvSpPr>
          <p:cNvPr id="908" name="Google Shape;908;p127"/>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11</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909" name="Google Shape;909;p12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2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Experimentation Time–Some Ideas</a:t>
            </a:r>
            <a:endParaRPr b="1">
              <a:latin typeface="Helvetica Neue"/>
              <a:ea typeface="Helvetica Neue"/>
              <a:cs typeface="Helvetica Neue"/>
              <a:sym typeface="Helvetica Neue"/>
            </a:endParaRPr>
          </a:p>
        </p:txBody>
      </p:sp>
      <p:sp>
        <p:nvSpPr>
          <p:cNvPr id="915" name="Google Shape;915;p128"/>
          <p:cNvSpPr txBox="1"/>
          <p:nvPr>
            <p:ph idx="1" type="body"/>
          </p:nvPr>
        </p:nvSpPr>
        <p:spPr>
          <a:xfrm>
            <a:off x="626625" y="1133306"/>
            <a:ext cx="7884000" cy="34878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sz="1800">
                <a:solidFill>
                  <a:srgbClr val="000000"/>
                </a:solidFill>
              </a:rPr>
              <a:t>How could you use Terraform from a server that has no internet access?</a:t>
            </a:r>
            <a:endParaRPr sz="1800">
              <a:solidFill>
                <a:srgbClr val="000000"/>
              </a:solidFill>
            </a:endParaRPr>
          </a:p>
          <a:p>
            <a:pPr indent="-279400" lvl="1" marL="342900" marR="0" rtl="0" algn="l">
              <a:lnSpc>
                <a:spcPct val="115000"/>
              </a:lnSpc>
              <a:spcBef>
                <a:spcPts val="0"/>
              </a:spcBef>
              <a:spcAft>
                <a:spcPts val="0"/>
              </a:spcAft>
              <a:buClr>
                <a:srgbClr val="000000"/>
              </a:buClr>
              <a:buSzPts val="1800"/>
              <a:buChar char="○"/>
            </a:pPr>
            <a:r>
              <a:rPr b="1" lang="en-US" sz="1800">
                <a:solidFill>
                  <a:srgbClr val="000000"/>
                </a:solidFill>
                <a:latin typeface="Consolas"/>
                <a:ea typeface="Consolas"/>
                <a:cs typeface="Consolas"/>
                <a:sym typeface="Consolas"/>
              </a:rPr>
              <a:t>terraform import</a:t>
            </a:r>
            <a:r>
              <a:rPr lang="en-US" sz="1800">
                <a:solidFill>
                  <a:srgbClr val="000000"/>
                </a:solidFill>
                <a:latin typeface="Consolas"/>
                <a:ea typeface="Consolas"/>
                <a:cs typeface="Consolas"/>
                <a:sym typeface="Consolas"/>
              </a:rPr>
              <a:t>, </a:t>
            </a:r>
            <a:r>
              <a:rPr b="1" lang="en-US" sz="1800">
                <a:solidFill>
                  <a:srgbClr val="000000"/>
                </a:solidFill>
                <a:latin typeface="Consolas"/>
                <a:ea typeface="Consolas"/>
                <a:cs typeface="Consolas"/>
                <a:sym typeface="Consolas"/>
              </a:rPr>
              <a:t>terraform graph</a:t>
            </a:r>
            <a:endParaRPr b="1" sz="1800">
              <a:solidFill>
                <a:srgbClr val="000000"/>
              </a:solidFill>
              <a:latin typeface="Consolas"/>
              <a:ea typeface="Consolas"/>
              <a:cs typeface="Consolas"/>
              <a:sym typeface="Consolas"/>
            </a:endParaRPr>
          </a:p>
          <a:p>
            <a:pPr indent="-279400" lvl="1" marL="342900" marR="0" rtl="0" algn="l">
              <a:lnSpc>
                <a:spcPct val="115000"/>
              </a:lnSpc>
              <a:spcBef>
                <a:spcPts val="0"/>
              </a:spcBef>
              <a:spcAft>
                <a:spcPts val="0"/>
              </a:spcAft>
              <a:buClr>
                <a:srgbClr val="000000"/>
              </a:buClr>
              <a:buSzPts val="1800"/>
              <a:buChar char="○"/>
            </a:pPr>
            <a:r>
              <a:rPr b="1" lang="en-US" sz="1800">
                <a:solidFill>
                  <a:srgbClr val="000000"/>
                </a:solidFill>
                <a:latin typeface="Consolas"/>
                <a:ea typeface="Consolas"/>
                <a:cs typeface="Consolas"/>
                <a:sym typeface="Consolas"/>
              </a:rPr>
              <a:t>tfenv</a:t>
            </a:r>
            <a:r>
              <a:rPr lang="en-US" sz="1800">
                <a:solidFill>
                  <a:srgbClr val="000000"/>
                </a:solidFill>
              </a:rPr>
              <a:t> for managing versions of the terraform binary</a:t>
            </a:r>
            <a:endParaRPr sz="1800">
              <a:solidFill>
                <a:srgbClr val="000000"/>
              </a:solidFill>
            </a:endParaRPr>
          </a:p>
          <a:p>
            <a:pPr indent="-279400" lvl="1" marL="342900" marR="0" rtl="0" algn="l">
              <a:lnSpc>
                <a:spcPct val="115000"/>
              </a:lnSpc>
              <a:spcBef>
                <a:spcPts val="0"/>
              </a:spcBef>
              <a:spcAft>
                <a:spcPts val="0"/>
              </a:spcAft>
              <a:buClr>
                <a:srgbClr val="000000"/>
              </a:buClr>
              <a:buSzPts val="1800"/>
              <a:buChar char="○"/>
            </a:pPr>
            <a:r>
              <a:rPr lang="en-US" sz="1800">
                <a:solidFill>
                  <a:srgbClr val="000000"/>
                </a:solidFill>
              </a:rPr>
              <a:t>new capabilities in 0.12, especially </a:t>
            </a:r>
            <a:r>
              <a:rPr lang="en-US" sz="1800" u="sng">
                <a:solidFill>
                  <a:schemeClr val="hlink"/>
                </a:solidFill>
                <a:hlinkClick r:id="rId3"/>
              </a:rPr>
              <a:t>https://www.terraform.io/docs/configuration/expressions.html</a:t>
            </a:r>
            <a:r>
              <a:rPr lang="en-US" sz="1800">
                <a:solidFill>
                  <a:srgbClr val="000000"/>
                </a:solidFill>
              </a:rPr>
              <a:t> </a:t>
            </a:r>
            <a:endParaRPr sz="1800">
              <a:solidFill>
                <a:srgbClr val="000000"/>
              </a:solidFill>
            </a:endParaRPr>
          </a:p>
          <a:p>
            <a:pPr indent="-279400" lvl="1" marL="342900" marR="0" rtl="0" algn="l">
              <a:lnSpc>
                <a:spcPct val="115000"/>
              </a:lnSpc>
              <a:spcBef>
                <a:spcPts val="0"/>
              </a:spcBef>
              <a:spcAft>
                <a:spcPts val="0"/>
              </a:spcAft>
              <a:buClr>
                <a:srgbClr val="000000"/>
              </a:buClr>
              <a:buSzPts val="1800"/>
              <a:buChar char="○"/>
            </a:pPr>
            <a:r>
              <a:rPr lang="en-US" sz="1800">
                <a:solidFill>
                  <a:srgbClr val="000000"/>
                </a:solidFill>
              </a:rPr>
              <a:t>Look at the </a:t>
            </a:r>
            <a:r>
              <a:rPr lang="en-US" sz="1800">
                <a:solidFill>
                  <a:srgbClr val="000000"/>
                </a:solidFill>
                <a:latin typeface="Consolas"/>
                <a:ea typeface="Consolas"/>
                <a:cs typeface="Consolas"/>
                <a:sym typeface="Consolas"/>
              </a:rPr>
              <a:t>student-environments</a:t>
            </a:r>
            <a:r>
              <a:rPr lang="en-US" sz="1800">
                <a:solidFill>
                  <a:srgbClr val="000000"/>
                </a:solidFill>
              </a:rPr>
              <a:t> terraform code in the repo. This is how I set up all of your student accounts/aliases in AWS in prep for this course. Can you identify ways that could be used to improve this terraform, especially in light of 0.12 capabilities?</a:t>
            </a:r>
            <a:endParaRPr sz="1800">
              <a:solidFill>
                <a:srgbClr val="000000"/>
              </a:solidFill>
            </a:endParaRPr>
          </a:p>
          <a:p>
            <a:pPr indent="-279400" lvl="1" marL="342900" marR="0" rtl="0" algn="l">
              <a:lnSpc>
                <a:spcPct val="115000"/>
              </a:lnSpc>
              <a:spcBef>
                <a:spcPts val="0"/>
              </a:spcBef>
              <a:spcAft>
                <a:spcPts val="0"/>
              </a:spcAft>
              <a:buClr>
                <a:srgbClr val="000000"/>
              </a:buClr>
              <a:buSzPts val="1800"/>
              <a:buChar char="○"/>
            </a:pPr>
            <a:r>
              <a:rPr lang="en-US" sz="1800">
                <a:solidFill>
                  <a:srgbClr val="000000"/>
                </a:solidFill>
              </a:rPr>
              <a:t>Terraform gotchas: </a:t>
            </a:r>
            <a:r>
              <a:rPr lang="en-US" sz="1800" u="sng">
                <a:solidFill>
                  <a:schemeClr val="hlink"/>
                </a:solidFill>
                <a:hlinkClick r:id="rId4"/>
              </a:rPr>
              <a:t>https://blog.gruntwork.io/terraform-tips-tricks-loops-if-statements-and-gotchas-f739bbae55f9</a:t>
            </a:r>
            <a:r>
              <a:rPr lang="en-US" sz="1800">
                <a:solidFill>
                  <a:srgbClr val="000000"/>
                </a:solidFill>
              </a:rPr>
              <a:t> and </a:t>
            </a:r>
            <a:r>
              <a:rPr lang="en-US" sz="1800" u="sng">
                <a:solidFill>
                  <a:schemeClr val="hlink"/>
                </a:solidFill>
                <a:hlinkClick r:id="rId5"/>
              </a:rPr>
              <a:t>https://heap.io/blog/engineering/terraform-gotchas</a:t>
            </a:r>
            <a:r>
              <a:rPr lang="en-US" sz="1800">
                <a:solidFill>
                  <a:srgbClr val="000000"/>
                </a:solidFill>
              </a:rPr>
              <a:t> </a:t>
            </a:r>
            <a:endParaRPr sz="1800">
              <a:solidFill>
                <a:srgbClr val="000000"/>
              </a:solidFill>
            </a:endParaRPr>
          </a:p>
          <a:p>
            <a:pPr indent="0" lvl="0" marL="0" rtl="0" algn="l">
              <a:lnSpc>
                <a:spcPct val="115000"/>
              </a:lnSpc>
              <a:spcBef>
                <a:spcPts val="0"/>
              </a:spcBef>
              <a:spcAft>
                <a:spcPts val="0"/>
              </a:spcAft>
              <a:buNone/>
            </a:pPr>
            <a:r>
              <a:t/>
            </a:r>
            <a:endParaRPr>
              <a:solidFill>
                <a:schemeClr val="dk1"/>
              </a:solidFill>
            </a:endParaRPr>
          </a:p>
        </p:txBody>
      </p:sp>
      <p:sp>
        <p:nvSpPr>
          <p:cNvPr id="916" name="Google Shape;916;p12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29"/>
          <p:cNvSpPr txBox="1"/>
          <p:nvPr>
            <p:ph type="ctrTitle"/>
          </p:nvPr>
        </p:nvSpPr>
        <p:spPr>
          <a:xfrm>
            <a:off x="3620992" y="791936"/>
            <a:ext cx="5479200" cy="714300"/>
          </a:xfrm>
          <a:prstGeom prst="rect">
            <a:avLst/>
          </a:prstGeom>
          <a:noFill/>
          <a:ln>
            <a:noFill/>
          </a:ln>
        </p:spPr>
        <p:txBody>
          <a:bodyPr anchorCtr="0" anchor="ctr" bIns="27000" lIns="0" spcFirstLastPara="1" rIns="68575" wrap="square" tIns="0">
            <a:noAutofit/>
          </a:bodyPr>
          <a:lstStyle/>
          <a:p>
            <a:pPr indent="0" lvl="0" marL="50800" rtl="0" algn="ctr">
              <a:lnSpc>
                <a:spcPct val="100000"/>
              </a:lnSpc>
              <a:spcBef>
                <a:spcPts val="0"/>
              </a:spcBef>
              <a:spcAft>
                <a:spcPts val="0"/>
              </a:spcAft>
              <a:buClr>
                <a:srgbClr val="233445"/>
              </a:buClr>
              <a:buSzPts val="2400"/>
              <a:buFont typeface="Helvetica Neue Light"/>
              <a:buNone/>
            </a:pPr>
            <a:r>
              <a:rPr b="1" i="1" lang="en-US" sz="2400">
                <a:solidFill>
                  <a:srgbClr val="F17E3A"/>
                </a:solidFill>
                <a:latin typeface="Helvetica Neue"/>
                <a:ea typeface="Helvetica Neue"/>
                <a:cs typeface="Helvetica Neue"/>
                <a:sym typeface="Helvetica Neue"/>
              </a:rPr>
              <a:t>YOU’RE NOW READY FOR THE WILD WORLD OF TERRAFORM</a:t>
            </a:r>
            <a:endParaRPr b="1" i="1" sz="2400">
              <a:solidFill>
                <a:srgbClr val="F17E3A"/>
              </a:solidFill>
              <a:latin typeface="Helvetica Neue"/>
              <a:ea typeface="Helvetica Neue"/>
              <a:cs typeface="Helvetica Neue"/>
              <a:sym typeface="Helvetica Neue"/>
            </a:endParaRPr>
          </a:p>
          <a:p>
            <a:pPr indent="0" lvl="0" marL="50800" rtl="0" algn="ctr">
              <a:lnSpc>
                <a:spcPct val="100000"/>
              </a:lnSpc>
              <a:spcBef>
                <a:spcPts val="0"/>
              </a:spcBef>
              <a:spcAft>
                <a:spcPts val="0"/>
              </a:spcAft>
              <a:buClr>
                <a:srgbClr val="233445"/>
              </a:buClr>
              <a:buSzPts val="2400"/>
              <a:buFont typeface="Helvetica Neue Light"/>
              <a:buNone/>
            </a:pPr>
            <a:r>
              <a:t/>
            </a:r>
            <a:endParaRPr b="1" i="1" sz="2400">
              <a:solidFill>
                <a:srgbClr val="F17E3A"/>
              </a:solidFill>
              <a:latin typeface="Helvetica Neue"/>
              <a:ea typeface="Helvetica Neue"/>
              <a:cs typeface="Helvetica Neue"/>
              <a:sym typeface="Helvetica Neue"/>
            </a:endParaRPr>
          </a:p>
          <a:p>
            <a:pPr indent="0" lvl="0" marL="50800" rtl="0" algn="ctr">
              <a:lnSpc>
                <a:spcPct val="100000"/>
              </a:lnSpc>
              <a:spcBef>
                <a:spcPts val="0"/>
              </a:spcBef>
              <a:spcAft>
                <a:spcPts val="0"/>
              </a:spcAft>
              <a:buClr>
                <a:srgbClr val="233445"/>
              </a:buClr>
              <a:buSzPts val="2400"/>
              <a:buFont typeface="Helvetica Neue Light"/>
              <a:buNone/>
            </a:pPr>
            <a:r>
              <a:rPr i="1" lang="en-US" sz="2400"/>
              <a:t>THANKS FOR BEING HERE!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3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What should I do now?</a:t>
            </a:r>
            <a:endParaRPr b="1">
              <a:latin typeface="Helvetica Neue"/>
              <a:ea typeface="Helvetica Neue"/>
              <a:cs typeface="Helvetica Neue"/>
              <a:sym typeface="Helvetica Neue"/>
            </a:endParaRPr>
          </a:p>
        </p:txBody>
      </p:sp>
      <p:sp>
        <p:nvSpPr>
          <p:cNvPr id="927" name="Google Shape;927;p130"/>
          <p:cNvSpPr txBox="1"/>
          <p:nvPr>
            <p:ph idx="1" type="body"/>
          </p:nvPr>
        </p:nvSpPr>
        <p:spPr>
          <a:xfrm>
            <a:off x="626625" y="1143375"/>
            <a:ext cx="7884000" cy="3478200"/>
          </a:xfrm>
          <a:prstGeom prst="rect">
            <a:avLst/>
          </a:prstGeom>
          <a:noFill/>
          <a:ln>
            <a:noFill/>
          </a:ln>
        </p:spPr>
        <p:txBody>
          <a:bodyPr anchorCtr="0" anchor="t" bIns="34275" lIns="0" spcFirstLastPara="1" rIns="68575" wrap="square" tIns="35100">
            <a:noAutofit/>
          </a:bodyPr>
          <a:lstStyle/>
          <a:p>
            <a:pPr indent="0" lvl="0" marL="0" marR="0" rtl="0" algn="l">
              <a:lnSpc>
                <a:spcPct val="115000"/>
              </a:lnSpc>
              <a:spcBef>
                <a:spcPts val="0"/>
              </a:spcBef>
              <a:spcAft>
                <a:spcPts val="0"/>
              </a:spcAft>
              <a:buNone/>
            </a:pPr>
            <a:r>
              <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Get in touch at any time: jkidd@kiddcorp.com</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Take what you’ve learned, experiment, and then experiment some more!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Get involved in the Terraform community</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Follow releases, Github issues, etc.</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It’s the best way to stay up on the current state of affairs!</a:t>
            </a:r>
            <a:endParaRPr>
              <a:solidFill>
                <a:srgbClr val="000000"/>
              </a:solidFill>
            </a:endParaRPr>
          </a:p>
        </p:txBody>
      </p:sp>
      <p:sp>
        <p:nvSpPr>
          <p:cNvPr id="928" name="Google Shape;928;p13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1"/>
          <p:cNvSpPr txBox="1"/>
          <p:nvPr>
            <p:ph idx="12" type="sldNum"/>
          </p:nvPr>
        </p:nvSpPr>
        <p:spPr>
          <a:xfrm>
            <a:off x="8504999" y="4902993"/>
            <a:ext cx="625500" cy="223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934" name="Google Shape;934;p131"/>
          <p:cNvPicPr preferRelativeResize="0"/>
          <p:nvPr/>
        </p:nvPicPr>
        <p:blipFill>
          <a:blip r:embed="rId3">
            <a:alphaModFix/>
          </a:blip>
          <a:stretch>
            <a:fillRect/>
          </a:stretch>
        </p:blipFill>
        <p:spPr>
          <a:xfrm>
            <a:off x="0" y="0"/>
            <a:ext cx="914171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Discussion</a:t>
            </a:r>
            <a:endParaRPr b="1">
              <a:latin typeface="Helvetica Neue"/>
              <a:ea typeface="Helvetica Neue"/>
              <a:cs typeface="Helvetica Neue"/>
              <a:sym typeface="Helvetica Neue"/>
            </a:endParaRPr>
          </a:p>
        </p:txBody>
      </p:sp>
      <p:sp>
        <p:nvSpPr>
          <p:cNvPr id="173" name="Google Shape;173;p27"/>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79400" lvl="0" marL="342900" rtl="0" algn="l">
              <a:lnSpc>
                <a:spcPct val="115000"/>
              </a:lnSpc>
              <a:spcBef>
                <a:spcPts val="0"/>
              </a:spcBef>
              <a:spcAft>
                <a:spcPts val="0"/>
              </a:spcAft>
              <a:buSzPts val="1800"/>
              <a:buChar char="•"/>
            </a:pPr>
            <a:r>
              <a:rPr lang="en-US"/>
              <a:t>Lecture-style presentation</a:t>
            </a:r>
            <a:endParaRPr/>
          </a:p>
          <a:p>
            <a:pPr indent="0" lvl="0" marL="342900" rtl="0" algn="l">
              <a:lnSpc>
                <a:spcPct val="115000"/>
              </a:lnSpc>
              <a:spcBef>
                <a:spcPts val="0"/>
              </a:spcBef>
              <a:spcAft>
                <a:spcPts val="0"/>
              </a:spcAft>
              <a:buNone/>
            </a:pPr>
            <a:r>
              <a:t/>
            </a:r>
            <a:endParaRPr/>
          </a:p>
          <a:p>
            <a:pPr indent="-279400" lvl="0" marL="342900" rtl="0" algn="l">
              <a:lnSpc>
                <a:spcPct val="115000"/>
              </a:lnSpc>
              <a:spcBef>
                <a:spcPts val="0"/>
              </a:spcBef>
              <a:spcAft>
                <a:spcPts val="0"/>
              </a:spcAft>
              <a:buSzPts val="1800"/>
              <a:buChar char="•"/>
            </a:pPr>
            <a:r>
              <a:rPr lang="en-US"/>
              <a:t>Questions and thoughts are welcome at any time</a:t>
            </a:r>
            <a:endParaRPr/>
          </a:p>
          <a:p>
            <a:pPr indent="0" lvl="0" marL="342900" rtl="0" algn="l">
              <a:lnSpc>
                <a:spcPct val="115000"/>
              </a:lnSpc>
              <a:spcBef>
                <a:spcPts val="0"/>
              </a:spcBef>
              <a:spcAft>
                <a:spcPts val="0"/>
              </a:spcAft>
              <a:buNone/>
            </a:pPr>
            <a:r>
              <a:t/>
            </a:r>
            <a:endParaRPr/>
          </a:p>
          <a:p>
            <a:pPr indent="-279400" lvl="0" marL="342900" rtl="0" algn="l">
              <a:lnSpc>
                <a:spcPct val="115000"/>
              </a:lnSpc>
              <a:spcBef>
                <a:spcPts val="0"/>
              </a:spcBef>
              <a:spcAft>
                <a:spcPts val="0"/>
              </a:spcAft>
              <a:buSzPts val="1800"/>
              <a:buChar char="•"/>
            </a:pPr>
            <a:r>
              <a:rPr lang="en-US"/>
              <a:t>Tangents are welcome as well–this part of the course should be interactive and stimulating</a:t>
            </a:r>
            <a:endParaRPr/>
          </a:p>
          <a:p>
            <a:pPr indent="-63500" lvl="0" marL="177800" rtl="0" algn="l">
              <a:lnSpc>
                <a:spcPct val="90000"/>
              </a:lnSpc>
              <a:spcBef>
                <a:spcPts val="0"/>
              </a:spcBef>
              <a:spcAft>
                <a:spcPts val="0"/>
              </a:spcAft>
              <a:buClr>
                <a:srgbClr val="3F3F3F"/>
              </a:buClr>
              <a:buSzPts val="1800"/>
              <a:buFont typeface="Helvetica Neue Light"/>
              <a:buNone/>
            </a:pPr>
            <a:r>
              <a:t/>
            </a:r>
            <a:endParaRPr/>
          </a:p>
          <a:p>
            <a:pPr indent="-63500" lvl="0" marL="177800" rtl="0" algn="l">
              <a:lnSpc>
                <a:spcPct val="90000"/>
              </a:lnSpc>
              <a:spcBef>
                <a:spcPts val="0"/>
              </a:spcBef>
              <a:spcAft>
                <a:spcPts val="0"/>
              </a:spcAft>
              <a:buClr>
                <a:srgbClr val="3F3F3F"/>
              </a:buClr>
              <a:buSzPts val="1800"/>
              <a:buFont typeface="Helvetica Neue Light"/>
              <a:buNone/>
            </a:pPr>
            <a:r>
              <a:t/>
            </a:r>
            <a:endParaRPr/>
          </a:p>
          <a:p>
            <a:pPr indent="-63500" lvl="0" marL="177800" rtl="0" algn="l">
              <a:lnSpc>
                <a:spcPct val="90000"/>
              </a:lnSpc>
              <a:spcBef>
                <a:spcPts val="0"/>
              </a:spcBef>
              <a:spcAft>
                <a:spcPts val="0"/>
              </a:spcAft>
              <a:buClr>
                <a:srgbClr val="3F3F3F"/>
              </a:buClr>
              <a:buSzPts val="1800"/>
              <a:buFont typeface="Helvetica Neue Light"/>
              <a:buNone/>
            </a:pPr>
            <a:r>
              <a:t/>
            </a:r>
            <a:endParaRPr/>
          </a:p>
        </p:txBody>
      </p:sp>
      <p:sp>
        <p:nvSpPr>
          <p:cNvPr id="174" name="Google Shape;174;p27"/>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Exercises</a:t>
            </a:r>
            <a:endParaRPr b="1">
              <a:latin typeface="Helvetica Neue"/>
              <a:ea typeface="Helvetica Neue"/>
              <a:cs typeface="Helvetica Neue"/>
              <a:sym typeface="Helvetica Neue"/>
            </a:endParaRPr>
          </a:p>
        </p:txBody>
      </p:sp>
      <p:sp>
        <p:nvSpPr>
          <p:cNvPr id="180" name="Google Shape;180;p28"/>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92100" lvl="0" marL="342900" rtl="0" algn="l">
              <a:lnSpc>
                <a:spcPct val="115000"/>
              </a:lnSpc>
              <a:spcBef>
                <a:spcPts val="0"/>
              </a:spcBef>
              <a:spcAft>
                <a:spcPts val="0"/>
              </a:spcAft>
              <a:buSzPts val="2000"/>
              <a:buChar char="●"/>
            </a:pPr>
            <a:r>
              <a:rPr lang="en-US" sz="2000"/>
              <a:t>Groups of 2-3 recommended</a:t>
            </a:r>
            <a:endParaRPr sz="2000"/>
          </a:p>
          <a:p>
            <a:pPr indent="-292100" lvl="1" marL="685800" rtl="0" algn="l">
              <a:lnSpc>
                <a:spcPct val="115000"/>
              </a:lnSpc>
              <a:spcBef>
                <a:spcPts val="0"/>
              </a:spcBef>
              <a:spcAft>
                <a:spcPts val="0"/>
              </a:spcAft>
              <a:buSzPts val="2000"/>
              <a:buChar char="○"/>
            </a:pPr>
            <a:r>
              <a:rPr lang="en-US" sz="2000"/>
              <a:t>i.e., you are e</a:t>
            </a:r>
            <a:r>
              <a:rPr lang="en-US" sz="2000"/>
              <a:t>ncouraged to work through things together, but may work individually if you wish</a:t>
            </a:r>
            <a:endParaRPr sz="2000"/>
          </a:p>
          <a:p>
            <a:pPr indent="-292100" lvl="0" marL="342900" rtl="0" algn="l">
              <a:lnSpc>
                <a:spcPct val="115000"/>
              </a:lnSpc>
              <a:spcBef>
                <a:spcPts val="0"/>
              </a:spcBef>
              <a:spcAft>
                <a:spcPts val="0"/>
              </a:spcAft>
              <a:buSzPts val="2000"/>
              <a:buChar char="●"/>
            </a:pPr>
            <a:r>
              <a:rPr lang="en-US" sz="2000"/>
              <a:t>I’m here to help if you’re stuck or have questions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p:txBody>
      </p:sp>
      <p:sp>
        <p:nvSpPr>
          <p:cNvPr id="181" name="Google Shape;181;p28"/>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Experiments</a:t>
            </a:r>
            <a:endParaRPr b="1">
              <a:latin typeface="Helvetica Neue"/>
              <a:ea typeface="Helvetica Neue"/>
              <a:cs typeface="Helvetica Neue"/>
              <a:sym typeface="Helvetica Neue"/>
            </a:endParaRPr>
          </a:p>
        </p:txBody>
      </p:sp>
      <p:sp>
        <p:nvSpPr>
          <p:cNvPr id="187" name="Google Shape;187;p29"/>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92100" lvl="0" marL="342900" rtl="0" algn="l">
              <a:lnSpc>
                <a:spcPct val="115000"/>
              </a:lnSpc>
              <a:spcBef>
                <a:spcPts val="0"/>
              </a:spcBef>
              <a:spcAft>
                <a:spcPts val="0"/>
              </a:spcAft>
              <a:buSzPts val="2000"/>
              <a:buChar char="●"/>
            </a:pPr>
            <a:r>
              <a:rPr lang="en-US" sz="2000"/>
              <a:t>a</a:t>
            </a:r>
            <a:r>
              <a:rPr lang="en-US" sz="2000"/>
              <a:t>n extension of exercises</a:t>
            </a:r>
            <a:endParaRPr sz="2000"/>
          </a:p>
          <a:p>
            <a:pPr indent="-292100" lvl="1" marL="685800" rtl="0" algn="l">
              <a:lnSpc>
                <a:spcPct val="115000"/>
              </a:lnSpc>
              <a:spcBef>
                <a:spcPts val="0"/>
              </a:spcBef>
              <a:spcAft>
                <a:spcPts val="0"/>
              </a:spcAft>
              <a:buSzPts val="2000"/>
              <a:buChar char="○"/>
            </a:pPr>
            <a:r>
              <a:rPr lang="en-US" sz="2000"/>
              <a:t>we can take a closer look together as to how this applies to real scenarios in your current work</a:t>
            </a:r>
            <a:endParaRPr sz="2000"/>
          </a:p>
          <a:p>
            <a:pPr indent="-292100" lvl="0" marL="342900" rtl="0" algn="l">
              <a:lnSpc>
                <a:spcPct val="115000"/>
              </a:lnSpc>
              <a:spcBef>
                <a:spcPts val="0"/>
              </a:spcBef>
              <a:spcAft>
                <a:spcPts val="0"/>
              </a:spcAft>
              <a:buSzPts val="2000"/>
              <a:buChar char="●"/>
            </a:pPr>
            <a:r>
              <a:rPr lang="en-US" sz="2000"/>
              <a:t>choose your own adventure or I can give some ideas to explore</a:t>
            </a:r>
            <a:endParaRPr sz="2000"/>
          </a:p>
          <a:p>
            <a:pPr indent="-292100" lvl="0" marL="342900" rtl="0" algn="l">
              <a:lnSpc>
                <a:spcPct val="115000"/>
              </a:lnSpc>
              <a:spcBef>
                <a:spcPts val="0"/>
              </a:spcBef>
              <a:spcAft>
                <a:spcPts val="0"/>
              </a:spcAft>
              <a:buSzPts val="2000"/>
              <a:buChar char="●"/>
            </a:pPr>
            <a:r>
              <a:rPr lang="en-US" sz="2000"/>
              <a:t>uncovering </a:t>
            </a:r>
            <a:r>
              <a:rPr lang="en-US" sz="2000"/>
              <a:t>T</a:t>
            </a:r>
            <a:r>
              <a:rPr lang="en-US" sz="2000"/>
              <a:t>erraform</a:t>
            </a:r>
            <a:r>
              <a:rPr lang="en-US" sz="2000"/>
              <a:t> “gotchas” and limitations</a:t>
            </a:r>
            <a:endParaRPr sz="2000"/>
          </a:p>
          <a:p>
            <a:pPr indent="-292100" lvl="0" marL="342900" rtl="0" algn="l">
              <a:lnSpc>
                <a:spcPct val="115000"/>
              </a:lnSpc>
              <a:spcBef>
                <a:spcPts val="0"/>
              </a:spcBef>
              <a:spcAft>
                <a:spcPts val="0"/>
              </a:spcAft>
              <a:buSzPts val="2000"/>
              <a:buChar char="●"/>
            </a:pPr>
            <a:r>
              <a:rPr lang="en-US" sz="2000"/>
              <a:t>Anything spark ideas for you along the way that you’d like to see in action?</a:t>
            </a:r>
            <a:endParaRPr sz="2000"/>
          </a:p>
          <a:p>
            <a:pPr indent="-292100" lvl="0" marL="342900" rtl="0" algn="l">
              <a:lnSpc>
                <a:spcPct val="115000"/>
              </a:lnSpc>
              <a:spcBef>
                <a:spcPts val="0"/>
              </a:spcBef>
              <a:spcAft>
                <a:spcPts val="0"/>
              </a:spcAft>
              <a:buSzPts val="2000"/>
              <a:buChar char="●"/>
            </a:pPr>
            <a:r>
              <a:rPr lang="en-US" sz="2000"/>
              <a:t>How can I help you get what you need to out of this course?</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a:p>
            <a:pPr indent="-63500" lvl="0" marL="177800" rtl="0" algn="l">
              <a:lnSpc>
                <a:spcPct val="90000"/>
              </a:lnSpc>
              <a:spcBef>
                <a:spcPts val="0"/>
              </a:spcBef>
              <a:spcAft>
                <a:spcPts val="0"/>
              </a:spcAft>
              <a:buClr>
                <a:srgbClr val="3F3F3F"/>
              </a:buClr>
              <a:buSzPts val="1800"/>
              <a:buFont typeface="Helvetica Neue Light"/>
              <a:buNone/>
            </a:pPr>
            <a:r>
              <a:t/>
            </a:r>
            <a:endParaRPr sz="2000"/>
          </a:p>
        </p:txBody>
      </p:sp>
      <p:sp>
        <p:nvSpPr>
          <p:cNvPr id="188" name="Google Shape;188;p29"/>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14373" y="243000"/>
            <a:ext cx="84240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US">
                <a:latin typeface="Helvetica Neue"/>
                <a:ea typeface="Helvetica Neue"/>
                <a:cs typeface="Helvetica Neue"/>
                <a:sym typeface="Helvetica Neue"/>
              </a:rPr>
              <a:t>An Important Note</a:t>
            </a:r>
            <a:endParaRPr b="1">
              <a:latin typeface="Helvetica Neue"/>
              <a:ea typeface="Helvetica Neue"/>
              <a:cs typeface="Helvetica Neue"/>
              <a:sym typeface="Helvetica Neue"/>
            </a:endParaRPr>
          </a:p>
        </p:txBody>
      </p:sp>
      <p:sp>
        <p:nvSpPr>
          <p:cNvPr id="195" name="Google Shape;195;p30"/>
          <p:cNvSpPr txBox="1"/>
          <p:nvPr>
            <p:ph idx="1" type="body"/>
          </p:nvPr>
        </p:nvSpPr>
        <p:spPr>
          <a:xfrm>
            <a:off x="621000" y="1134000"/>
            <a:ext cx="7884000" cy="35100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US"/>
              <a:t>Terraform released version 0.12 in May 2019</a:t>
            </a:r>
            <a:endParaRPr/>
          </a:p>
          <a:p>
            <a:pPr indent="-336550" lvl="1" marL="914400" rtl="0" algn="l">
              <a:lnSpc>
                <a:spcPct val="115000"/>
              </a:lnSpc>
              <a:spcBef>
                <a:spcPts val="0"/>
              </a:spcBef>
              <a:spcAft>
                <a:spcPts val="0"/>
              </a:spcAft>
              <a:buSzPts val="1700"/>
              <a:buChar char="•"/>
            </a:pPr>
            <a:r>
              <a:rPr lang="en-US"/>
              <a:t>some important foundational things changed with this release</a:t>
            </a:r>
            <a:endParaRPr/>
          </a:p>
          <a:p>
            <a:pPr indent="-342900" lvl="0" marL="457200" rtl="0" algn="l">
              <a:lnSpc>
                <a:spcPct val="115000"/>
              </a:lnSpc>
              <a:spcBef>
                <a:spcPts val="0"/>
              </a:spcBef>
              <a:spcAft>
                <a:spcPts val="0"/>
              </a:spcAft>
              <a:buSzPts val="1800"/>
              <a:buChar char="•"/>
            </a:pPr>
            <a:r>
              <a:rPr lang="en-US"/>
              <a:t>we’ll be covering some syntax specific to 0.12 in this course</a:t>
            </a:r>
            <a:endParaRPr/>
          </a:p>
          <a:p>
            <a:pPr indent="-342900" lvl="0" marL="457200" rtl="0" algn="l">
              <a:lnSpc>
                <a:spcPct val="115000"/>
              </a:lnSpc>
              <a:spcBef>
                <a:spcPts val="0"/>
              </a:spcBef>
              <a:spcAft>
                <a:spcPts val="0"/>
              </a:spcAft>
              <a:buSzPts val="1800"/>
              <a:buChar char="•"/>
            </a:pPr>
            <a:r>
              <a:rPr lang="en-US"/>
              <a:t>in general, the syntax and approaches throughout the course will make use of 0.12 capabilities.</a:t>
            </a:r>
            <a:endParaRPr/>
          </a:p>
          <a:p>
            <a:pPr indent="0" lvl="0" marL="0" rtl="0" algn="l">
              <a:lnSpc>
                <a:spcPct val="115000"/>
              </a:lnSpc>
              <a:spcBef>
                <a:spcPts val="800"/>
              </a:spcBef>
              <a:spcAft>
                <a:spcPts val="0"/>
              </a:spcAft>
              <a:buNone/>
            </a:pPr>
            <a:r>
              <a:rPr b="1" lang="en-US">
                <a:latin typeface="Helvetica Neue"/>
                <a:ea typeface="Helvetica Neue"/>
                <a:cs typeface="Helvetica Neue"/>
                <a:sym typeface="Helvetica Neue"/>
              </a:rPr>
              <a:t>Read more about 0.12 from Hashicorp:</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US" u="sng">
                <a:solidFill>
                  <a:schemeClr val="hlink"/>
                </a:solidFill>
                <a:hlinkClick r:id="rId3"/>
              </a:rPr>
              <a:t>https://github.com/hashicorp/terraform/releases/tag/v0.12.0</a:t>
            </a:r>
            <a:endParaRPr/>
          </a:p>
          <a:p>
            <a:pPr indent="0" lvl="0" marL="0" rtl="0" algn="l">
              <a:lnSpc>
                <a:spcPct val="115000"/>
              </a:lnSpc>
              <a:spcBef>
                <a:spcPts val="800"/>
              </a:spcBef>
              <a:spcAft>
                <a:spcPts val="0"/>
              </a:spcAft>
              <a:buNone/>
            </a:pPr>
            <a:r>
              <a:rPr lang="en-US" u="sng">
                <a:solidFill>
                  <a:schemeClr val="hlink"/>
                </a:solidFill>
                <a:hlinkClick r:id="rId4"/>
              </a:rPr>
              <a:t>https://www.hashicorp.com/blog/announcing-terraform-0-12</a:t>
            </a:r>
            <a:r>
              <a:rPr lang="en-US"/>
              <a:t> </a:t>
            </a:r>
            <a:endParaRPr/>
          </a:p>
          <a:p>
            <a:pPr indent="0" lvl="0" marL="0" rtl="0" algn="l">
              <a:spcBef>
                <a:spcPts val="800"/>
              </a:spcBef>
              <a:spcAft>
                <a:spcPts val="0"/>
              </a:spcAft>
              <a:buNone/>
            </a:pPr>
            <a:r>
              <a:t/>
            </a:r>
            <a:endParaRPr sz="1500"/>
          </a:p>
          <a:p>
            <a:pPr indent="0" lvl="0" marL="0" rtl="0" algn="l">
              <a:spcBef>
                <a:spcPts val="800"/>
              </a:spcBef>
              <a:spcAft>
                <a:spcPts val="0"/>
              </a:spcAft>
              <a:buNone/>
            </a:pPr>
            <a:r>
              <a:t/>
            </a:r>
            <a:endParaRPr sz="1500"/>
          </a:p>
        </p:txBody>
      </p:sp>
      <p:sp>
        <p:nvSpPr>
          <p:cNvPr id="196" name="Google Shape;196;p30"/>
          <p:cNvSpPr txBox="1"/>
          <p:nvPr>
            <p:ph idx="12" type="sldNum"/>
          </p:nvPr>
        </p:nvSpPr>
        <p:spPr>
          <a:xfrm>
            <a:off x="8504999" y="4902993"/>
            <a:ext cx="625500" cy="223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Other Good Sources for Learning</a:t>
            </a:r>
            <a:endParaRPr b="1">
              <a:latin typeface="Helvetica Neue"/>
              <a:ea typeface="Helvetica Neue"/>
              <a:cs typeface="Helvetica Neue"/>
              <a:sym typeface="Helvetica Neue"/>
            </a:endParaRPr>
          </a:p>
        </p:txBody>
      </p:sp>
      <p:sp>
        <p:nvSpPr>
          <p:cNvPr id="202" name="Google Shape;202;p31"/>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92100" lvl="0" marL="342900" rtl="0" algn="l">
              <a:spcBef>
                <a:spcPts val="0"/>
              </a:spcBef>
              <a:spcAft>
                <a:spcPts val="0"/>
              </a:spcAft>
              <a:buClr>
                <a:srgbClr val="000000"/>
              </a:buClr>
              <a:buSzPts val="2000"/>
              <a:buChar char="●"/>
            </a:pPr>
            <a:r>
              <a:rPr lang="en-US" sz="2000">
                <a:solidFill>
                  <a:schemeClr val="dk1"/>
                </a:solidFill>
              </a:rPr>
              <a:t>Terraform has been around a while now, and is pretty popular, so there are plenty of other sources for learning</a:t>
            </a:r>
            <a:endParaRPr sz="2000">
              <a:solidFill>
                <a:schemeClr val="dk1"/>
              </a:solidFill>
            </a:endParaRPr>
          </a:p>
          <a:p>
            <a:pPr indent="-292100" lvl="1" marL="685800" rtl="0" algn="l">
              <a:spcBef>
                <a:spcPts val="0"/>
              </a:spcBef>
              <a:spcAft>
                <a:spcPts val="0"/>
              </a:spcAft>
              <a:buClr>
                <a:srgbClr val="000000"/>
              </a:buClr>
              <a:buSzPts val="2000"/>
              <a:buChar char="○"/>
            </a:pPr>
            <a:r>
              <a:rPr lang="en-US" sz="2000">
                <a:solidFill>
                  <a:srgbClr val="000000"/>
                </a:solidFill>
              </a:rPr>
              <a:t>Hashicorp’s new learning portal: </a:t>
            </a:r>
            <a:r>
              <a:rPr lang="en-US" sz="2000" u="sng">
                <a:solidFill>
                  <a:schemeClr val="hlink"/>
                </a:solidFill>
                <a:hlinkClick r:id="rId3"/>
              </a:rPr>
              <a:t>https://learn.hashicorp.com/terraform</a:t>
            </a:r>
            <a:r>
              <a:rPr lang="en-US" sz="2000">
                <a:solidFill>
                  <a:srgbClr val="000000"/>
                </a:solidFill>
              </a:rPr>
              <a:t> </a:t>
            </a:r>
            <a:endParaRPr sz="2000">
              <a:solidFill>
                <a:srgbClr val="000000"/>
              </a:solidFill>
            </a:endParaRPr>
          </a:p>
          <a:p>
            <a:pPr indent="-292100" lvl="1" marL="685800" rtl="0" algn="l">
              <a:spcBef>
                <a:spcPts val="0"/>
              </a:spcBef>
              <a:spcAft>
                <a:spcPts val="0"/>
              </a:spcAft>
              <a:buClr>
                <a:srgbClr val="000000"/>
              </a:buClr>
              <a:buSzPts val="2000"/>
              <a:buChar char="○"/>
            </a:pPr>
            <a:r>
              <a:rPr lang="en-US" sz="2000">
                <a:solidFill>
                  <a:srgbClr val="000000"/>
                </a:solidFill>
              </a:rPr>
              <a:t>Terraform repository for seeing the state of open issues: </a:t>
            </a:r>
            <a:r>
              <a:rPr lang="en-US" sz="2000" u="sng">
                <a:solidFill>
                  <a:schemeClr val="hlink"/>
                </a:solidFill>
                <a:hlinkClick r:id="rId4"/>
              </a:rPr>
              <a:t>https://github.com/hashicorp/terraform/issues</a:t>
            </a:r>
            <a:r>
              <a:rPr lang="en-US" sz="2000">
                <a:solidFill>
                  <a:srgbClr val="000000"/>
                </a:solidFill>
              </a:rPr>
              <a:t> </a:t>
            </a:r>
            <a:endParaRPr sz="2000">
              <a:solidFill>
                <a:srgbClr val="000000"/>
              </a:solidFill>
            </a:endParaRPr>
          </a:p>
          <a:p>
            <a:pPr indent="-273050" lvl="1" marL="685800" rtl="0" algn="l">
              <a:spcBef>
                <a:spcPts val="0"/>
              </a:spcBef>
              <a:spcAft>
                <a:spcPts val="0"/>
              </a:spcAft>
              <a:buClr>
                <a:srgbClr val="000000"/>
              </a:buClr>
              <a:buSzPts val="1700"/>
              <a:buChar char="○"/>
            </a:pPr>
            <a:r>
              <a:rPr lang="en-US" sz="2000">
                <a:solidFill>
                  <a:srgbClr val="000000"/>
                </a:solidFill>
              </a:rPr>
              <a:t>Official Terraform do</a:t>
            </a:r>
            <a:r>
              <a:rPr lang="en-US">
                <a:solidFill>
                  <a:srgbClr val="000000"/>
                </a:solidFill>
              </a:rPr>
              <a:t>cs: </a:t>
            </a:r>
            <a:r>
              <a:rPr lang="en-US" u="sng">
                <a:solidFill>
                  <a:schemeClr val="hlink"/>
                </a:solidFill>
                <a:hlinkClick r:id="rId5"/>
              </a:rPr>
              <a:t>https://www.terraform.io/docs/index.html</a:t>
            </a:r>
            <a:r>
              <a:rPr lang="en-US">
                <a:solidFill>
                  <a:srgbClr val="000000"/>
                </a:solidFill>
              </a:rPr>
              <a:t> </a:t>
            </a:r>
            <a:endParaRPr>
              <a:solidFill>
                <a:srgbClr val="000000"/>
              </a:solidFill>
            </a:endParaRPr>
          </a:p>
        </p:txBody>
      </p:sp>
      <p:sp>
        <p:nvSpPr>
          <p:cNvPr id="203" name="Google Shape;203;p31"/>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What is Terraform?</a:t>
            </a:r>
            <a:endParaRPr b="1">
              <a:latin typeface="Helvetica Neue"/>
              <a:ea typeface="Helvetica Neue"/>
              <a:cs typeface="Helvetica Neue"/>
              <a:sym typeface="Helvetica Neue"/>
            </a:endParaRPr>
          </a:p>
        </p:txBody>
      </p:sp>
      <p:sp>
        <p:nvSpPr>
          <p:cNvPr id="209" name="Google Shape;209;p32"/>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210" name="Google Shape;210;p32"/>
          <p:cNvSpPr txBox="1"/>
          <p:nvPr/>
        </p:nvSpPr>
        <p:spPr>
          <a:xfrm>
            <a:off x="803988" y="1087475"/>
            <a:ext cx="7701000" cy="3274500"/>
          </a:xfrm>
          <a:prstGeom prst="rect">
            <a:avLst/>
          </a:prstGeom>
          <a:noFill/>
          <a:ln>
            <a:noFill/>
          </a:ln>
        </p:spPr>
        <p:txBody>
          <a:bodyPr anchorCtr="0" anchor="t" bIns="68575" lIns="68575" spcFirstLastPara="1" rIns="68575" wrap="square" tIns="68575">
            <a:noAutofit/>
          </a:bodyPr>
          <a:lstStyle/>
          <a:p>
            <a:pPr indent="-279400" lvl="0" marL="342900" rtl="0" algn="l">
              <a:lnSpc>
                <a:spcPct val="115000"/>
              </a:lnSpc>
              <a:spcBef>
                <a:spcPts val="0"/>
              </a:spcBef>
              <a:spcAft>
                <a:spcPts val="0"/>
              </a:spcAft>
              <a:buClr>
                <a:schemeClr val="dk1"/>
              </a:buClr>
              <a:buSzPts val="1800"/>
              <a:buFont typeface="Helvetica Neue Light"/>
              <a:buChar char="●"/>
            </a:pPr>
            <a:r>
              <a:rPr lang="en-US" sz="1800">
                <a:solidFill>
                  <a:schemeClr val="dk1"/>
                </a:solidFill>
                <a:latin typeface="Helvetica Neue Light"/>
                <a:ea typeface="Helvetica Neue Light"/>
                <a:cs typeface="Helvetica Neue Light"/>
                <a:sym typeface="Helvetica Neue Light"/>
              </a:rPr>
              <a:t>“infrastructure as code”</a:t>
            </a:r>
            <a:endParaRPr sz="1800">
              <a:solidFill>
                <a:schemeClr val="dk1"/>
              </a:solidFill>
              <a:latin typeface="Helvetica Neue Light"/>
              <a:ea typeface="Helvetica Neue Light"/>
              <a:cs typeface="Helvetica Neue Light"/>
              <a:sym typeface="Helvetica Neue Light"/>
            </a:endParaRPr>
          </a:p>
          <a:p>
            <a:pPr indent="-279400" lvl="0" marL="342900" rtl="0" algn="l">
              <a:lnSpc>
                <a:spcPct val="115000"/>
              </a:lnSpc>
              <a:spcBef>
                <a:spcPts val="0"/>
              </a:spcBef>
              <a:spcAft>
                <a:spcPts val="0"/>
              </a:spcAft>
              <a:buClr>
                <a:schemeClr val="dk1"/>
              </a:buClr>
              <a:buSzPts val="1800"/>
              <a:buFont typeface="Helvetica Neue Light"/>
              <a:buChar char="●"/>
            </a:pPr>
            <a:r>
              <a:rPr i="1" lang="en-US" sz="1800">
                <a:solidFill>
                  <a:schemeClr val="dk1"/>
                </a:solidFill>
                <a:latin typeface="Helvetica Neue Light"/>
                <a:ea typeface="Helvetica Neue Light"/>
                <a:cs typeface="Helvetica Neue Light"/>
                <a:sym typeface="Helvetica Neue Light"/>
              </a:rPr>
              <a:t>declarative</a:t>
            </a:r>
            <a:r>
              <a:rPr lang="en-US" sz="1800">
                <a:solidFill>
                  <a:schemeClr val="dk1"/>
                </a:solidFill>
                <a:latin typeface="Helvetica Neue Light"/>
                <a:ea typeface="Helvetica Neue Light"/>
                <a:cs typeface="Helvetica Neue Light"/>
                <a:sym typeface="Helvetica Neue Light"/>
              </a:rPr>
              <a:t> domain-specific language</a:t>
            </a:r>
            <a:endParaRPr sz="1800">
              <a:solidFill>
                <a:schemeClr val="dk1"/>
              </a:solidFill>
              <a:latin typeface="Helvetica Neue Light"/>
              <a:ea typeface="Helvetica Neue Light"/>
              <a:cs typeface="Helvetica Neue Light"/>
              <a:sym typeface="Helvetica Neue Light"/>
            </a:endParaRPr>
          </a:p>
          <a:p>
            <a:pPr indent="-279400" lvl="1" marL="685800" rtl="0" algn="l">
              <a:lnSpc>
                <a:spcPct val="115000"/>
              </a:lnSpc>
              <a:spcBef>
                <a:spcPts val="0"/>
              </a:spcBef>
              <a:spcAft>
                <a:spcPts val="0"/>
              </a:spcAft>
              <a:buClr>
                <a:schemeClr val="dk1"/>
              </a:buClr>
              <a:buSzPts val="1800"/>
              <a:buFont typeface="Lato"/>
              <a:buChar char="○"/>
            </a:pPr>
            <a:r>
              <a:rPr lang="en-US" sz="1800">
                <a:solidFill>
                  <a:schemeClr val="dk1"/>
                </a:solidFill>
                <a:latin typeface="Helvetica Neue Light"/>
                <a:ea typeface="Helvetica Neue Light"/>
                <a:cs typeface="Helvetica Neue Light"/>
                <a:sym typeface="Helvetica Neue Light"/>
              </a:rPr>
              <a:t>what is declarative?</a:t>
            </a:r>
            <a:endParaRPr sz="1800">
              <a:solidFill>
                <a:schemeClr val="dk1"/>
              </a:solidFill>
              <a:latin typeface="Helvetica Neue Light"/>
              <a:ea typeface="Helvetica Neue Light"/>
              <a:cs typeface="Helvetica Neue Light"/>
              <a:sym typeface="Helvetica Neue Light"/>
            </a:endParaRPr>
          </a:p>
          <a:p>
            <a:pPr indent="-279400" lvl="0" marL="342900" rtl="0" algn="l">
              <a:lnSpc>
                <a:spcPct val="115000"/>
              </a:lnSpc>
              <a:spcBef>
                <a:spcPts val="0"/>
              </a:spcBef>
              <a:spcAft>
                <a:spcPts val="0"/>
              </a:spcAft>
              <a:buClr>
                <a:schemeClr val="dk1"/>
              </a:buClr>
              <a:buSzPts val="1800"/>
              <a:buFont typeface="Helvetica Neue Light"/>
              <a:buChar char="●"/>
            </a:pPr>
            <a:r>
              <a:rPr lang="en-US" sz="1800">
                <a:solidFill>
                  <a:schemeClr val="dk1"/>
                </a:solidFill>
                <a:latin typeface="Helvetica Neue Light"/>
                <a:ea typeface="Helvetica Neue Light"/>
                <a:cs typeface="Helvetica Neue Light"/>
                <a:sym typeface="Helvetica Neue Light"/>
              </a:rPr>
              <a:t>used to describe </a:t>
            </a:r>
            <a:r>
              <a:rPr i="1" lang="en-US" sz="1800">
                <a:solidFill>
                  <a:schemeClr val="dk1"/>
                </a:solidFill>
                <a:latin typeface="Helvetica Neue Light"/>
                <a:ea typeface="Helvetica Neue Light"/>
                <a:cs typeface="Helvetica Neue Light"/>
                <a:sym typeface="Helvetica Neue Light"/>
              </a:rPr>
              <a:t>idempotent</a:t>
            </a:r>
            <a:r>
              <a:rPr lang="en-US" sz="1800">
                <a:solidFill>
                  <a:schemeClr val="dk1"/>
                </a:solidFill>
                <a:latin typeface="Helvetica Neue Light"/>
                <a:ea typeface="Helvetica Neue Light"/>
                <a:cs typeface="Helvetica Neue Light"/>
                <a:sym typeface="Helvetica Neue Light"/>
              </a:rPr>
              <a:t> resource configurations, typically in cloud infrastructure</a:t>
            </a:r>
            <a:endParaRPr sz="1800">
              <a:solidFill>
                <a:schemeClr val="dk1"/>
              </a:solidFill>
              <a:latin typeface="Helvetica Neue Light"/>
              <a:ea typeface="Helvetica Neue Light"/>
              <a:cs typeface="Helvetica Neue Light"/>
              <a:sym typeface="Helvetica Neue Light"/>
            </a:endParaRPr>
          </a:p>
          <a:p>
            <a:pPr indent="-279400" lvl="0" marL="342900" rtl="0" algn="l">
              <a:lnSpc>
                <a:spcPct val="115000"/>
              </a:lnSpc>
              <a:spcBef>
                <a:spcPts val="0"/>
              </a:spcBef>
              <a:spcAft>
                <a:spcPts val="0"/>
              </a:spcAft>
              <a:buClr>
                <a:schemeClr val="dk1"/>
              </a:buClr>
              <a:buSzPts val="1800"/>
              <a:buFont typeface="Lato"/>
              <a:buChar char="●"/>
            </a:pPr>
            <a:r>
              <a:rPr lang="en-US" sz="1800">
                <a:solidFill>
                  <a:schemeClr val="dk1"/>
                </a:solidFill>
                <a:latin typeface="Helvetica Neue Light"/>
                <a:ea typeface="Helvetica Neue Light"/>
                <a:cs typeface="Helvetica Neue Light"/>
                <a:sym typeface="Helvetica Neue Light"/>
              </a:rPr>
              <a:t>according to Hashicorp:</a:t>
            </a:r>
            <a:endParaRPr sz="1800">
              <a:solidFill>
                <a:schemeClr val="dk1"/>
              </a:solidFill>
              <a:latin typeface="Helvetica Neue Light"/>
              <a:ea typeface="Helvetica Neue Light"/>
              <a:cs typeface="Helvetica Neue Light"/>
              <a:sym typeface="Helvetica Neue Light"/>
            </a:endParaRPr>
          </a:p>
          <a:p>
            <a:pPr indent="-234950" lvl="1" marL="685800" rtl="0" algn="l">
              <a:lnSpc>
                <a:spcPct val="115000"/>
              </a:lnSpc>
              <a:spcBef>
                <a:spcPts val="0"/>
              </a:spcBef>
              <a:spcAft>
                <a:spcPts val="0"/>
              </a:spcAft>
              <a:buClr>
                <a:schemeClr val="dk1"/>
              </a:buClr>
              <a:buSzPts val="1100"/>
              <a:buFont typeface="Lato"/>
              <a:buChar char="○"/>
            </a:pPr>
            <a:r>
              <a:rPr i="1" lang="en-US" sz="1800">
                <a:solidFill>
                  <a:srgbClr val="999999"/>
                </a:solidFill>
                <a:latin typeface="Helvetica Neue Light"/>
                <a:ea typeface="Helvetica Neue Light"/>
                <a:cs typeface="Helvetica Neue Light"/>
                <a:sym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sz="17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What is Terraform? (cont’d)</a:t>
            </a:r>
            <a:endParaRPr b="1">
              <a:latin typeface="Helvetica Neue"/>
              <a:ea typeface="Helvetica Neue"/>
              <a:cs typeface="Helvetica Neue"/>
              <a:sym typeface="Helvetica Neue"/>
            </a:endParaRPr>
          </a:p>
        </p:txBody>
      </p:sp>
      <p:sp>
        <p:nvSpPr>
          <p:cNvPr id="216" name="Google Shape;216;p33"/>
          <p:cNvSpPr txBox="1"/>
          <p:nvPr>
            <p:ph idx="1" type="body"/>
          </p:nvPr>
        </p:nvSpPr>
        <p:spPr>
          <a:xfrm>
            <a:off x="621000" y="1134000"/>
            <a:ext cx="6584700" cy="3510000"/>
          </a:xfrm>
          <a:prstGeom prst="rect">
            <a:avLst/>
          </a:prstGeom>
          <a:noFill/>
          <a:ln>
            <a:noFill/>
          </a:ln>
        </p:spPr>
        <p:txBody>
          <a:bodyPr anchorCtr="0" anchor="t" bIns="34275" lIns="67500" spcFirstLastPara="1" rIns="68575" wrap="square" tIns="35100">
            <a:noAutofit/>
          </a:bodyPr>
          <a:lstStyle/>
          <a:p>
            <a:pPr indent="0" lvl="0" marL="342900" rtl="0" algn="l">
              <a:lnSpc>
                <a:spcPct val="115000"/>
              </a:lnSpc>
              <a:spcBef>
                <a:spcPts val="0"/>
              </a:spcBef>
              <a:spcAft>
                <a:spcPts val="0"/>
              </a:spcAft>
              <a:buNone/>
            </a:pPr>
            <a:r>
              <a:t/>
            </a:r>
            <a:endParaRPr i="1" sz="1800">
              <a:solidFill>
                <a:srgbClr val="999999"/>
              </a:solidFill>
            </a:endParaRPr>
          </a:p>
          <a:p>
            <a:pPr indent="0" lvl="0" marL="0" rtl="0" algn="l">
              <a:lnSpc>
                <a:spcPct val="90000"/>
              </a:lnSpc>
              <a:spcBef>
                <a:spcPts val="0"/>
              </a:spcBef>
              <a:spcAft>
                <a:spcPts val="0"/>
              </a:spcAft>
              <a:buNone/>
            </a:pPr>
            <a:r>
              <a:t/>
            </a:r>
            <a:endParaRPr>
              <a:solidFill>
                <a:srgbClr val="000000"/>
              </a:solidFill>
            </a:endParaRPr>
          </a:p>
        </p:txBody>
      </p:sp>
      <p:sp>
        <p:nvSpPr>
          <p:cNvPr id="217" name="Google Shape;217;p33"/>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218" name="Google Shape;218;p33"/>
          <p:cNvSpPr txBox="1"/>
          <p:nvPr/>
        </p:nvSpPr>
        <p:spPr>
          <a:xfrm>
            <a:off x="301200" y="1135275"/>
            <a:ext cx="6904200" cy="3521700"/>
          </a:xfrm>
          <a:prstGeom prst="rect">
            <a:avLst/>
          </a:prstGeom>
          <a:noFill/>
          <a:ln>
            <a:noFill/>
          </a:ln>
        </p:spPr>
        <p:txBody>
          <a:bodyPr anchorCtr="0" anchor="t" bIns="68575" lIns="68575" spcFirstLastPara="1" rIns="68575" wrap="square" tIns="68575">
            <a:noAutofit/>
          </a:bodyPr>
          <a:lstStyle/>
          <a:p>
            <a:pPr indent="-279400" lvl="0" marL="342900" rtl="0" algn="l">
              <a:lnSpc>
                <a:spcPct val="90000"/>
              </a:lnSpc>
              <a:spcBef>
                <a:spcPts val="0"/>
              </a:spcBef>
              <a:spcAft>
                <a:spcPts val="0"/>
              </a:spcAft>
              <a:buSzPts val="1800"/>
              <a:buFont typeface="Helvetica Neue Light"/>
              <a:buChar char="●"/>
            </a:pPr>
            <a:r>
              <a:rPr lang="en-US" sz="1800">
                <a:solidFill>
                  <a:srgbClr val="3F3F3F"/>
                </a:solidFill>
                <a:latin typeface="Helvetica Neue Light"/>
                <a:ea typeface="Helvetica Neue Light"/>
                <a:cs typeface="Helvetica Neue Light"/>
                <a:sym typeface="Helvetica Neue Light"/>
              </a:rPr>
              <a:t>open source CLI tool for </a:t>
            </a:r>
            <a:r>
              <a:rPr i="1" lang="en-US" sz="1800">
                <a:solidFill>
                  <a:srgbClr val="3F3F3F"/>
                </a:solidFill>
                <a:latin typeface="Helvetica Neue Light"/>
                <a:ea typeface="Helvetica Neue Light"/>
                <a:cs typeface="Helvetica Neue Light"/>
                <a:sym typeface="Helvetica Neue Light"/>
              </a:rPr>
              <a:t>infrastructure automation</a:t>
            </a:r>
            <a:endParaRPr i="1" sz="1800">
              <a:solidFill>
                <a:srgbClr val="3F3F3F"/>
              </a:solidFill>
              <a:latin typeface="Helvetica Neue Light"/>
              <a:ea typeface="Helvetica Neue Light"/>
              <a:cs typeface="Helvetica Neue Light"/>
              <a:sym typeface="Helvetica Neue Light"/>
            </a:endParaRPr>
          </a:p>
          <a:p>
            <a:pPr indent="-279400" lvl="0" marL="342900" rtl="0" algn="l">
              <a:lnSpc>
                <a:spcPct val="90000"/>
              </a:lnSpc>
              <a:spcBef>
                <a:spcPts val="0"/>
              </a:spcBef>
              <a:spcAft>
                <a:spcPts val="0"/>
              </a:spcAft>
              <a:buSzPts val="1800"/>
              <a:buFont typeface="Helvetica Neue Light"/>
              <a:buChar char="●"/>
            </a:pPr>
            <a:r>
              <a:rPr lang="en-US" sz="1800">
                <a:solidFill>
                  <a:srgbClr val="3F3F3F"/>
                </a:solidFill>
                <a:latin typeface="Helvetica Neue Light"/>
                <a:ea typeface="Helvetica Neue Light"/>
                <a:cs typeface="Helvetica Neue Light"/>
                <a:sym typeface="Helvetica Neue Light"/>
              </a:rPr>
              <a:t>utilizes plugin architecture</a:t>
            </a:r>
            <a:endParaRPr sz="1800">
              <a:solidFill>
                <a:srgbClr val="3F3F3F"/>
              </a:solidFill>
              <a:latin typeface="Helvetica Neue Light"/>
              <a:ea typeface="Helvetica Neue Light"/>
              <a:cs typeface="Helvetica Neue Light"/>
              <a:sym typeface="Helvetica Neue Light"/>
            </a:endParaRPr>
          </a:p>
          <a:p>
            <a:pPr indent="-279400" lvl="1" marL="685800" rtl="0" algn="l">
              <a:lnSpc>
                <a:spcPct val="90000"/>
              </a:lnSpc>
              <a:spcBef>
                <a:spcPts val="0"/>
              </a:spcBef>
              <a:spcAft>
                <a:spcPts val="0"/>
              </a:spcAft>
              <a:buSzPts val="1800"/>
              <a:buFont typeface="Helvetica Neue Light"/>
              <a:buChar char="○"/>
            </a:pPr>
            <a:r>
              <a:rPr lang="en-US" sz="1800">
                <a:solidFill>
                  <a:srgbClr val="3F3F3F"/>
                </a:solidFill>
                <a:latin typeface="Helvetica Neue Light"/>
                <a:ea typeface="Helvetica Neue Light"/>
                <a:cs typeface="Helvetica Neue Light"/>
                <a:sym typeface="Helvetica Neue Light"/>
              </a:rPr>
              <a:t>extensible to any environment, tool, or framework and works primarily by making API calls to those environments, tools, or frameworks</a:t>
            </a:r>
            <a:endParaRPr sz="1800">
              <a:solidFill>
                <a:srgbClr val="3F3F3F"/>
              </a:solidFill>
              <a:latin typeface="Helvetica Neue Light"/>
              <a:ea typeface="Helvetica Neue Light"/>
              <a:cs typeface="Helvetica Neue Light"/>
              <a:sym typeface="Helvetica Neue Light"/>
            </a:endParaRPr>
          </a:p>
          <a:p>
            <a:pPr indent="-279400" lvl="0" marL="342900" rtl="0" algn="l">
              <a:lnSpc>
                <a:spcPct val="90000"/>
              </a:lnSpc>
              <a:spcBef>
                <a:spcPts val="0"/>
              </a:spcBef>
              <a:spcAft>
                <a:spcPts val="0"/>
              </a:spcAft>
              <a:buClr>
                <a:srgbClr val="3F3F3F"/>
              </a:buClr>
              <a:buSzPts val="1800"/>
              <a:buFont typeface="Helvetica Neue Light"/>
              <a:buChar char="●"/>
            </a:pPr>
            <a:r>
              <a:rPr lang="en-US" sz="1800">
                <a:solidFill>
                  <a:srgbClr val="3F3F3F"/>
                </a:solidFill>
                <a:latin typeface="Helvetica Neue Light"/>
                <a:ea typeface="Helvetica Neue Light"/>
                <a:cs typeface="Helvetica Neue Light"/>
                <a:sym typeface="Helvetica Neue Light"/>
              </a:rPr>
              <a:t>detects implicit dependencies between resources and automatically creates a dependency graph</a:t>
            </a:r>
            <a:endParaRPr sz="1800">
              <a:solidFill>
                <a:srgbClr val="3F3F3F"/>
              </a:solidFill>
              <a:latin typeface="Helvetica Neue Light"/>
              <a:ea typeface="Helvetica Neue Light"/>
              <a:cs typeface="Helvetica Neue Light"/>
              <a:sym typeface="Helvetica Neue Light"/>
            </a:endParaRPr>
          </a:p>
          <a:p>
            <a:pPr indent="-279400" lvl="0" marL="342900" rtl="0" algn="l">
              <a:lnSpc>
                <a:spcPct val="90000"/>
              </a:lnSpc>
              <a:spcBef>
                <a:spcPts val="0"/>
              </a:spcBef>
              <a:spcAft>
                <a:spcPts val="0"/>
              </a:spcAft>
              <a:buClr>
                <a:srgbClr val="3F3F3F"/>
              </a:buClr>
              <a:buSzPts val="1800"/>
              <a:buFont typeface="Helvetica Neue Light"/>
              <a:buChar char="●"/>
            </a:pPr>
            <a:r>
              <a:rPr lang="en-US" sz="1800">
                <a:solidFill>
                  <a:srgbClr val="3F3F3F"/>
                </a:solidFill>
                <a:latin typeface="Helvetica Neue Light"/>
                <a:ea typeface="Helvetica Neue Light"/>
                <a:cs typeface="Helvetica Neue Light"/>
                <a:sym typeface="Helvetica Neue Light"/>
              </a:rPr>
              <a:t>builds in dependency order and automatically performs activities in parallel where possible</a:t>
            </a:r>
            <a:endParaRPr sz="1800">
              <a:solidFill>
                <a:srgbClr val="3F3F3F"/>
              </a:solidFill>
              <a:latin typeface="Helvetica Neue Light"/>
              <a:ea typeface="Helvetica Neue Light"/>
              <a:cs typeface="Helvetica Neue Light"/>
              <a:sym typeface="Helvetica Neue Light"/>
            </a:endParaRPr>
          </a:p>
          <a:p>
            <a:pPr indent="-279400" lvl="1" marL="685800" rtl="0" algn="l">
              <a:lnSpc>
                <a:spcPct val="90000"/>
              </a:lnSpc>
              <a:spcBef>
                <a:spcPts val="0"/>
              </a:spcBef>
              <a:spcAft>
                <a:spcPts val="0"/>
              </a:spcAft>
              <a:buClr>
                <a:srgbClr val="3F3F3F"/>
              </a:buClr>
              <a:buSzPts val="1800"/>
              <a:buFont typeface="Helvetica Neue Light"/>
              <a:buChar char="○"/>
            </a:pPr>
            <a:r>
              <a:rPr lang="en-US" sz="1800">
                <a:solidFill>
                  <a:srgbClr val="3F3F3F"/>
                </a:solidFill>
                <a:latin typeface="Helvetica Neue Light"/>
                <a:ea typeface="Helvetica Neue Light"/>
                <a:cs typeface="Helvetica Neue Light"/>
                <a:sym typeface="Helvetica Neue Light"/>
              </a:rPr>
              <a:t>...sequentially for dependent resources</a:t>
            </a:r>
            <a:endParaRPr sz="1800">
              <a:solidFill>
                <a:srgbClr val="3F3F3F"/>
              </a:solidFill>
              <a:latin typeface="Helvetica Neue Light"/>
              <a:ea typeface="Helvetica Neue Light"/>
              <a:cs typeface="Helvetica Neue Light"/>
              <a:sym typeface="Helvetica Neue Light"/>
            </a:endParaRPr>
          </a:p>
        </p:txBody>
      </p:sp>
      <p:pic>
        <p:nvPicPr>
          <p:cNvPr id="219" name="Google Shape;219;p33"/>
          <p:cNvPicPr preferRelativeResize="0"/>
          <p:nvPr/>
        </p:nvPicPr>
        <p:blipFill>
          <a:blip r:embed="rId3">
            <a:alphaModFix/>
          </a:blip>
          <a:stretch>
            <a:fillRect/>
          </a:stretch>
        </p:blipFill>
        <p:spPr>
          <a:xfrm>
            <a:off x="7343100" y="1675519"/>
            <a:ext cx="1643269" cy="16260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Why Use </a:t>
            </a:r>
            <a:r>
              <a:rPr b="1" lang="en-US">
                <a:latin typeface="Helvetica Neue"/>
                <a:ea typeface="Helvetica Neue"/>
                <a:cs typeface="Helvetica Neue"/>
                <a:sym typeface="Helvetica Neue"/>
              </a:rPr>
              <a:t>Terraform?</a:t>
            </a:r>
            <a:endParaRPr b="1">
              <a:latin typeface="Helvetica Neue"/>
              <a:ea typeface="Helvetica Neue"/>
              <a:cs typeface="Helvetica Neue"/>
              <a:sym typeface="Helvetica Neue"/>
            </a:endParaRPr>
          </a:p>
        </p:txBody>
      </p:sp>
      <p:sp>
        <p:nvSpPr>
          <p:cNvPr id="225" name="Google Shape;225;p34"/>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79400" lvl="0" marL="342900" rtl="0" algn="l">
              <a:lnSpc>
                <a:spcPct val="115000"/>
              </a:lnSpc>
              <a:spcBef>
                <a:spcPts val="0"/>
              </a:spcBef>
              <a:spcAft>
                <a:spcPts val="0"/>
              </a:spcAft>
              <a:buClr>
                <a:srgbClr val="000000"/>
              </a:buClr>
              <a:buSzPts val="1800"/>
              <a:buFont typeface="Helvetica Neue Light"/>
              <a:buChar char="●"/>
            </a:pPr>
            <a:r>
              <a:rPr lang="en-US">
                <a:solidFill>
                  <a:srgbClr val="000000"/>
                </a:solidFill>
              </a:rPr>
              <a:t>readable</a:t>
            </a:r>
            <a:endParaRPr>
              <a:solidFill>
                <a:srgbClr val="000000"/>
              </a:solidFill>
            </a:endParaRPr>
          </a:p>
          <a:p>
            <a:pPr indent="-279400" lvl="0" marL="342900" rtl="0" algn="l">
              <a:lnSpc>
                <a:spcPct val="115000"/>
              </a:lnSpc>
              <a:spcBef>
                <a:spcPts val="0"/>
              </a:spcBef>
              <a:spcAft>
                <a:spcPts val="0"/>
              </a:spcAft>
              <a:buClr>
                <a:srgbClr val="000000"/>
              </a:buClr>
              <a:buSzPts val="1800"/>
              <a:buFont typeface="Lato"/>
              <a:buChar char="●"/>
            </a:pPr>
            <a:r>
              <a:rPr lang="en-US">
                <a:solidFill>
                  <a:srgbClr val="000000"/>
                </a:solidFill>
              </a:rPr>
              <a:t>repeatable</a:t>
            </a:r>
            <a:endParaRPr>
              <a:solidFill>
                <a:srgbClr val="000000"/>
              </a:solidFill>
            </a:endParaRPr>
          </a:p>
          <a:p>
            <a:pPr indent="-279400" lvl="0" marL="342900" rtl="0" algn="l">
              <a:lnSpc>
                <a:spcPct val="115000"/>
              </a:lnSpc>
              <a:spcBef>
                <a:spcPts val="0"/>
              </a:spcBef>
              <a:spcAft>
                <a:spcPts val="0"/>
              </a:spcAft>
              <a:buClr>
                <a:srgbClr val="000000"/>
              </a:buClr>
              <a:buSzPts val="1800"/>
              <a:buFont typeface="Lato"/>
              <a:buChar char="●"/>
            </a:pPr>
            <a:r>
              <a:rPr lang="en-US">
                <a:solidFill>
                  <a:srgbClr val="000000"/>
                </a:solidFill>
              </a:rPr>
              <a:t>certainty (i.e., no confusion about what will happen)</a:t>
            </a:r>
            <a:endParaRPr>
              <a:solidFill>
                <a:srgbClr val="000000"/>
              </a:solidFill>
            </a:endParaRPr>
          </a:p>
          <a:p>
            <a:pPr indent="-279400" lvl="0" marL="342900" rtl="0" algn="l">
              <a:lnSpc>
                <a:spcPct val="115000"/>
              </a:lnSpc>
              <a:spcBef>
                <a:spcPts val="0"/>
              </a:spcBef>
              <a:spcAft>
                <a:spcPts val="0"/>
              </a:spcAft>
              <a:buClr>
                <a:srgbClr val="000000"/>
              </a:buClr>
              <a:buSzPts val="1800"/>
              <a:buFont typeface="Lato"/>
              <a:buChar char="●"/>
            </a:pPr>
            <a:r>
              <a:rPr lang="en-US">
                <a:solidFill>
                  <a:srgbClr val="000000"/>
                </a:solidFill>
              </a:rPr>
              <a:t>standardized environments</a:t>
            </a:r>
            <a:endParaRPr>
              <a:solidFill>
                <a:srgbClr val="000000"/>
              </a:solidFill>
            </a:endParaRPr>
          </a:p>
          <a:p>
            <a:pPr indent="-279400" lvl="0" marL="342900" rtl="0" algn="l">
              <a:lnSpc>
                <a:spcPct val="115000"/>
              </a:lnSpc>
              <a:spcBef>
                <a:spcPts val="0"/>
              </a:spcBef>
              <a:spcAft>
                <a:spcPts val="0"/>
              </a:spcAft>
              <a:buClr>
                <a:srgbClr val="000000"/>
              </a:buClr>
              <a:buSzPts val="1800"/>
              <a:buFont typeface="Lato"/>
              <a:buChar char="●"/>
            </a:pPr>
            <a:r>
              <a:rPr lang="en-US">
                <a:solidFill>
                  <a:srgbClr val="000000"/>
                </a:solidFill>
              </a:rPr>
              <a:t>provision quickly</a:t>
            </a:r>
            <a:endParaRPr>
              <a:solidFill>
                <a:srgbClr val="000000"/>
              </a:solidFill>
            </a:endParaRPr>
          </a:p>
          <a:p>
            <a:pPr indent="-279400" lvl="0" marL="342900" rtl="0" algn="l">
              <a:lnSpc>
                <a:spcPct val="115000"/>
              </a:lnSpc>
              <a:spcBef>
                <a:spcPts val="0"/>
              </a:spcBef>
              <a:spcAft>
                <a:spcPts val="0"/>
              </a:spcAft>
              <a:buClr>
                <a:srgbClr val="000000"/>
              </a:buClr>
              <a:buSzPts val="1800"/>
              <a:buFont typeface="Lato"/>
              <a:buChar char="●"/>
            </a:pPr>
            <a:r>
              <a:rPr lang="en-US">
                <a:solidFill>
                  <a:srgbClr val="000000"/>
                </a:solidFill>
              </a:rPr>
              <a:t>disaster recovery </a:t>
            </a:r>
            <a:endParaRPr>
              <a:solidFill>
                <a:srgbClr val="000000"/>
              </a:solidFill>
            </a:endParaRPr>
          </a:p>
        </p:txBody>
      </p:sp>
      <p:sp>
        <p:nvSpPr>
          <p:cNvPr id="226" name="Google Shape;226;p34"/>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p:nvPr/>
        </p:nvSpPr>
        <p:spPr>
          <a:xfrm>
            <a:off x="0" y="2641673"/>
            <a:ext cx="9144000" cy="22536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Helvetica Neue Light"/>
              <a:ea typeface="Helvetica Neue Light"/>
              <a:cs typeface="Helvetica Neue Light"/>
              <a:sym typeface="Helvetica Neue Light"/>
            </a:endParaRPr>
          </a:p>
        </p:txBody>
      </p:sp>
      <p:sp>
        <p:nvSpPr>
          <p:cNvPr id="77" name="Google Shape;77;p17"/>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lang="en-US"/>
              <a:t>An Overview</a:t>
            </a:r>
            <a:endParaRPr/>
          </a:p>
        </p:txBody>
      </p:sp>
      <p:sp>
        <p:nvSpPr>
          <p:cNvPr id="78" name="Google Shape;78;p17"/>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79" name="Google Shape;79;p17"/>
          <p:cNvSpPr txBox="1"/>
          <p:nvPr/>
        </p:nvSpPr>
        <p:spPr>
          <a:xfrm>
            <a:off x="648316" y="2922705"/>
            <a:ext cx="4296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2100" u="none" cap="none" strike="noStrike">
                <a:solidFill>
                  <a:srgbClr val="595959"/>
                </a:solidFill>
                <a:latin typeface="Helvetica Neue Light"/>
                <a:ea typeface="Helvetica Neue Light"/>
                <a:cs typeface="Helvetica Neue Light"/>
                <a:sym typeface="Helvetica Neue Light"/>
              </a:rPr>
              <a:t>…Impacts you daily.</a:t>
            </a:r>
            <a:endParaRPr sz="1100"/>
          </a:p>
        </p:txBody>
      </p:sp>
      <p:sp>
        <p:nvSpPr>
          <p:cNvPr id="80" name="Google Shape;80;p17"/>
          <p:cNvSpPr txBox="1"/>
          <p:nvPr/>
        </p:nvSpPr>
        <p:spPr>
          <a:xfrm>
            <a:off x="661825" y="3362269"/>
            <a:ext cx="4296900" cy="9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200">
              <a:solidFill>
                <a:srgbClr val="595959"/>
              </a:solidFill>
              <a:latin typeface="Helvetica Neue Light"/>
              <a:ea typeface="Helvetica Neue Light"/>
              <a:cs typeface="Helvetica Neue Light"/>
              <a:sym typeface="Helvetica Neue Light"/>
            </a:endParaRPr>
          </a:p>
        </p:txBody>
      </p:sp>
      <p:sp>
        <p:nvSpPr>
          <p:cNvPr id="81" name="Google Shape;81;p17"/>
          <p:cNvSpPr txBox="1"/>
          <p:nvPr/>
        </p:nvSpPr>
        <p:spPr>
          <a:xfrm>
            <a:off x="655639" y="1322906"/>
            <a:ext cx="2721900" cy="36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2000">
                <a:solidFill>
                  <a:srgbClr val="595959"/>
                </a:solidFill>
                <a:latin typeface="Helvetica Neue Light"/>
                <a:ea typeface="Helvetica Neue Light"/>
                <a:cs typeface="Helvetica Neue Light"/>
                <a:sym typeface="Helvetica Neue Light"/>
              </a:rPr>
              <a:t>Our purpose…</a:t>
            </a:r>
            <a:endParaRPr sz="1100"/>
          </a:p>
        </p:txBody>
      </p:sp>
      <p:sp>
        <p:nvSpPr>
          <p:cNvPr id="82" name="Google Shape;82;p17"/>
          <p:cNvSpPr txBox="1"/>
          <p:nvPr/>
        </p:nvSpPr>
        <p:spPr>
          <a:xfrm>
            <a:off x="643966" y="1714514"/>
            <a:ext cx="36648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We help organizations learn and adopt new technologies. </a:t>
            </a:r>
            <a:endParaRPr sz="1200">
              <a:solidFill>
                <a:srgbClr val="595959"/>
              </a:solidFill>
              <a:latin typeface="Helvetica Neue Light"/>
              <a:ea typeface="Helvetica Neue Light"/>
              <a:cs typeface="Helvetica Neue Light"/>
              <a:sym typeface="Helvetica Neue Light"/>
            </a:endParaRPr>
          </a:p>
        </p:txBody>
      </p:sp>
      <p:pic>
        <p:nvPicPr>
          <p:cNvPr descr="A picture containing object&#10;&#10;Description automatically generated" id="83" name="Google Shape;83;p17"/>
          <p:cNvPicPr preferRelativeResize="0"/>
          <p:nvPr/>
        </p:nvPicPr>
        <p:blipFill rotWithShape="1">
          <a:blip r:embed="rId3">
            <a:alphaModFix/>
          </a:blip>
          <a:srcRect b="0" l="0" r="0" t="0"/>
          <a:stretch/>
        </p:blipFill>
        <p:spPr>
          <a:xfrm>
            <a:off x="4405342" y="1337782"/>
            <a:ext cx="4553546" cy="753464"/>
          </a:xfrm>
          <a:prstGeom prst="rect">
            <a:avLst/>
          </a:prstGeom>
          <a:noFill/>
          <a:ln>
            <a:noFill/>
          </a:ln>
        </p:spPr>
      </p:pic>
      <p:sp>
        <p:nvSpPr>
          <p:cNvPr id="84" name="Google Shape;84;p17"/>
          <p:cNvSpPr txBox="1"/>
          <p:nvPr/>
        </p:nvSpPr>
        <p:spPr>
          <a:xfrm>
            <a:off x="6426643" y="2738038"/>
            <a:ext cx="1629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rgbClr val="595959"/>
                </a:solidFill>
                <a:latin typeface="Helvetica Neue Light"/>
                <a:ea typeface="Helvetica Neue Light"/>
                <a:cs typeface="Helvetica Neue Light"/>
                <a:sym typeface="Helvetica Neue Light"/>
              </a:rPr>
              <a:t>In 2018 alone...</a:t>
            </a:r>
            <a:endParaRPr sz="1100"/>
          </a:p>
        </p:txBody>
      </p:sp>
      <p:pic>
        <p:nvPicPr>
          <p:cNvPr id="85" name="Google Shape;85;p17"/>
          <p:cNvPicPr preferRelativeResize="0"/>
          <p:nvPr/>
        </p:nvPicPr>
        <p:blipFill rotWithShape="1">
          <a:blip r:embed="rId4">
            <a:alphaModFix/>
          </a:blip>
          <a:srcRect b="0" l="0" r="0" t="0"/>
          <a:stretch/>
        </p:blipFill>
        <p:spPr>
          <a:xfrm>
            <a:off x="5572453" y="3149989"/>
            <a:ext cx="2874818" cy="16439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What Does Terraform (HCL) Look Like?</a:t>
            </a:r>
            <a:endParaRPr b="1">
              <a:latin typeface="Helvetica Neue"/>
              <a:ea typeface="Helvetica Neue"/>
              <a:cs typeface="Helvetica Neue"/>
              <a:sym typeface="Helvetica Neue"/>
            </a:endParaRPr>
          </a:p>
        </p:txBody>
      </p:sp>
      <p:sp>
        <p:nvSpPr>
          <p:cNvPr id="232" name="Google Shape;232;p35"/>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lnSpc>
                <a:spcPct val="90000"/>
              </a:lnSpc>
              <a:spcBef>
                <a:spcPts val="0"/>
              </a:spcBef>
              <a:spcAft>
                <a:spcPts val="0"/>
              </a:spcAft>
              <a:buNone/>
            </a:pPr>
            <a:r>
              <a:rPr b="1" lang="en-US" sz="2700">
                <a:solidFill>
                  <a:srgbClr val="FF9900"/>
                </a:solidFill>
                <a:latin typeface="Courier"/>
                <a:ea typeface="Courier"/>
                <a:cs typeface="Courier"/>
                <a:sym typeface="Courier"/>
              </a:rPr>
              <a:t>resource</a:t>
            </a:r>
            <a:r>
              <a:rPr b="1" lang="en-US" sz="2700">
                <a:solidFill>
                  <a:srgbClr val="FFFFFF"/>
                </a:solidFill>
                <a:latin typeface="Courier"/>
                <a:ea typeface="Courier"/>
                <a:cs typeface="Courier"/>
                <a:sym typeface="Courier"/>
              </a:rPr>
              <a:t> </a:t>
            </a:r>
            <a:r>
              <a:rPr b="1" lang="en-US" sz="2700">
                <a:solidFill>
                  <a:srgbClr val="6FA8DC"/>
                </a:solidFill>
                <a:latin typeface="Courier"/>
                <a:ea typeface="Courier"/>
                <a:cs typeface="Courier"/>
                <a:sym typeface="Courier"/>
              </a:rPr>
              <a:t>“aws_instance” “web”</a:t>
            </a:r>
            <a:r>
              <a:rPr b="1" lang="en-US" sz="2700">
                <a:solidFill>
                  <a:srgbClr val="FFFFFF"/>
                </a:solidFill>
                <a:latin typeface="Courier"/>
                <a:ea typeface="Courier"/>
                <a:cs typeface="Courier"/>
                <a:sym typeface="Courier"/>
              </a:rPr>
              <a:t> </a:t>
            </a:r>
            <a:r>
              <a:rPr b="1" lang="en-US" sz="2700">
                <a:solidFill>
                  <a:srgbClr val="C9DAF8"/>
                </a:solidFill>
                <a:latin typeface="Courier"/>
                <a:ea typeface="Courier"/>
                <a:cs typeface="Courier"/>
                <a:sym typeface="Courier"/>
              </a:rPr>
              <a:t>{</a:t>
            </a:r>
            <a:endParaRPr b="1" sz="27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ami</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“ami-19827362728”</a:t>
            </a:r>
            <a:endParaRPr b="1" sz="2700">
              <a:solidFill>
                <a:srgbClr val="6AA84F"/>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instance_type</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“t2.micro”</a:t>
            </a:r>
            <a:endParaRPr b="1" sz="2700">
              <a:solidFill>
                <a:srgbClr val="6AA84F"/>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endParaRPr b="1" sz="27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tags</a:t>
            </a:r>
            <a:r>
              <a:rPr b="1" lang="en-US" sz="2700">
                <a:solidFill>
                  <a:srgbClr val="C9DAF8"/>
                </a:solidFill>
                <a:latin typeface="Courier"/>
                <a:ea typeface="Courier"/>
                <a:cs typeface="Courier"/>
                <a:sym typeface="Courier"/>
              </a:rPr>
              <a:t> = {</a:t>
            </a:r>
            <a:endParaRPr b="1" sz="27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Name</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“my-first-instance”</a:t>
            </a:r>
            <a:endParaRPr b="1" sz="2700">
              <a:solidFill>
                <a:srgbClr val="6AA84F"/>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endParaRPr b="1" sz="27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a:t>
            </a:r>
            <a:endParaRPr b="1" sz="2700">
              <a:solidFill>
                <a:srgbClr val="C9DAF8"/>
              </a:solidFill>
              <a:latin typeface="Courier"/>
              <a:ea typeface="Courier"/>
              <a:cs typeface="Courier"/>
              <a:sym typeface="Courier"/>
            </a:endParaRPr>
          </a:p>
        </p:txBody>
      </p:sp>
      <p:sp>
        <p:nvSpPr>
          <p:cNvPr id="233" name="Google Shape;233;p35"/>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Prep: Let’s Get Set Up</a:t>
            </a:r>
            <a:endParaRPr b="1">
              <a:latin typeface="Helvetica Neue"/>
              <a:ea typeface="Helvetica Neue"/>
              <a:cs typeface="Helvetica Neue"/>
              <a:sym typeface="Helvetica Neue"/>
            </a:endParaRPr>
          </a:p>
        </p:txBody>
      </p:sp>
      <p:sp>
        <p:nvSpPr>
          <p:cNvPr id="239" name="Google Shape;239;p36"/>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79400" lvl="0" marL="342900" rtl="0" algn="l">
              <a:lnSpc>
                <a:spcPct val="90000"/>
              </a:lnSpc>
              <a:spcBef>
                <a:spcPts val="0"/>
              </a:spcBef>
              <a:spcAft>
                <a:spcPts val="0"/>
              </a:spcAft>
              <a:buSzPts val="1800"/>
              <a:buAutoNum type="arabicPeriod"/>
            </a:pPr>
            <a:r>
              <a:rPr lang="en-US"/>
              <a:t>We will create a</a:t>
            </a:r>
            <a:r>
              <a:rPr lang="en-US"/>
              <a:t>n </a:t>
            </a:r>
            <a:r>
              <a:rPr lang="en-US"/>
              <a:t>isolated (and consistent) development and execution environment where you can run Terraform</a:t>
            </a:r>
            <a:endParaRPr/>
          </a:p>
          <a:p>
            <a:pPr indent="0" lvl="0" marL="342900" rtl="0" algn="l">
              <a:lnSpc>
                <a:spcPct val="90000"/>
              </a:lnSpc>
              <a:spcBef>
                <a:spcPts val="0"/>
              </a:spcBef>
              <a:spcAft>
                <a:spcPts val="0"/>
              </a:spcAft>
              <a:buNone/>
            </a:pPr>
            <a:r>
              <a:t/>
            </a:r>
            <a:endParaRPr/>
          </a:p>
          <a:p>
            <a:pPr indent="-279400" lvl="0" marL="342900" rtl="0" algn="l">
              <a:lnSpc>
                <a:spcPct val="90000"/>
              </a:lnSpc>
              <a:spcBef>
                <a:spcPts val="0"/>
              </a:spcBef>
              <a:spcAft>
                <a:spcPts val="0"/>
              </a:spcAft>
              <a:buSzPts val="1800"/>
              <a:buAutoNum type="arabicPeriod"/>
            </a:pPr>
            <a:r>
              <a:rPr lang="en-US"/>
              <a:t>You have been emailed your student alias, access key, secret key, and console password (check your Junk folder if you don’t have an email from me, and I can also send you the info via Zoom Chat)</a:t>
            </a:r>
            <a:endParaRPr/>
          </a:p>
          <a:p>
            <a:pPr indent="0" lvl="0" marL="342900" rtl="0" algn="l">
              <a:lnSpc>
                <a:spcPct val="90000"/>
              </a:lnSpc>
              <a:spcBef>
                <a:spcPts val="0"/>
              </a:spcBef>
              <a:spcAft>
                <a:spcPts val="0"/>
              </a:spcAft>
              <a:buNone/>
            </a:pPr>
            <a:r>
              <a:t/>
            </a:r>
            <a:endParaRPr/>
          </a:p>
          <a:p>
            <a:pPr indent="-279400" lvl="0" marL="342900" rtl="0" algn="l">
              <a:lnSpc>
                <a:spcPct val="90000"/>
              </a:lnSpc>
              <a:spcBef>
                <a:spcPts val="0"/>
              </a:spcBef>
              <a:spcAft>
                <a:spcPts val="0"/>
              </a:spcAft>
              <a:buSzPts val="1800"/>
              <a:buAutoNum type="arabicPeriod"/>
            </a:pPr>
            <a:r>
              <a:rPr lang="en-US"/>
              <a:t>Let’s get these working in your development environment–this will allow you to create things and verify they exist in AWS</a:t>
            </a:r>
            <a:endParaRPr/>
          </a:p>
          <a:p>
            <a:pPr indent="0" lvl="0" marL="342900" rtl="0" algn="l">
              <a:lnSpc>
                <a:spcPct val="90000"/>
              </a:lnSpc>
              <a:spcBef>
                <a:spcPts val="0"/>
              </a:spcBef>
              <a:spcAft>
                <a:spcPts val="0"/>
              </a:spcAft>
              <a:buNone/>
            </a:pPr>
            <a:r>
              <a:t/>
            </a:r>
            <a:endParaRPr/>
          </a:p>
          <a:p>
            <a:pPr indent="-279400" lvl="0" marL="342900" rtl="0" algn="l">
              <a:lnSpc>
                <a:spcPct val="90000"/>
              </a:lnSpc>
              <a:spcBef>
                <a:spcPts val="0"/>
              </a:spcBef>
              <a:spcAft>
                <a:spcPts val="0"/>
              </a:spcAft>
              <a:buSzPts val="1800"/>
              <a:buAutoNum type="arabicPeriod"/>
            </a:pPr>
            <a:r>
              <a:rPr lang="en-US"/>
              <a:t>Access to your instructional repository: </a:t>
            </a:r>
            <a:r>
              <a:rPr lang="en-US" u="sng">
                <a:solidFill>
                  <a:schemeClr val="hlink"/>
                </a:solidFill>
                <a:hlinkClick r:id="rId3"/>
              </a:rPr>
              <a:t>Course Setup</a:t>
            </a:r>
            <a:endParaRPr/>
          </a:p>
          <a:p>
            <a:pPr indent="0" lvl="0" marL="0" rtl="0" algn="l">
              <a:lnSpc>
                <a:spcPct val="90000"/>
              </a:lnSpc>
              <a:spcBef>
                <a:spcPts val="0"/>
              </a:spcBef>
              <a:spcAft>
                <a:spcPts val="0"/>
              </a:spcAft>
              <a:buNone/>
            </a:pPr>
            <a:r>
              <a:t/>
            </a:r>
            <a:endParaRPr/>
          </a:p>
        </p:txBody>
      </p:sp>
      <p:sp>
        <p:nvSpPr>
          <p:cNvPr id="240" name="Google Shape;240;p36"/>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Format of</a:t>
            </a:r>
            <a:r>
              <a:rPr b="1" lang="en-US">
                <a:latin typeface="Helvetica Neue"/>
                <a:ea typeface="Helvetica Neue"/>
                <a:cs typeface="Helvetica Neue"/>
                <a:sym typeface="Helvetica Neue"/>
              </a:rPr>
              <a:t> a Terraform Project</a:t>
            </a:r>
            <a:endParaRPr b="1">
              <a:latin typeface="Helvetica Neue"/>
              <a:ea typeface="Helvetica Neue"/>
              <a:cs typeface="Helvetica Neue"/>
              <a:sym typeface="Helvetica Neue"/>
            </a:endParaRPr>
          </a:p>
        </p:txBody>
      </p:sp>
      <p:sp>
        <p:nvSpPr>
          <p:cNvPr id="246" name="Google Shape;246;p37"/>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0" lvl="0" marL="0" rtl="0" algn="l">
              <a:lnSpc>
                <a:spcPct val="150000"/>
              </a:lnSpc>
              <a:spcBef>
                <a:spcPts val="0"/>
              </a:spcBef>
              <a:spcAft>
                <a:spcPts val="0"/>
              </a:spcAft>
              <a:buNone/>
            </a:pPr>
            <a:r>
              <a:rPr b="1" lang="en-US">
                <a:solidFill>
                  <a:srgbClr val="000000"/>
                </a:solidFill>
                <a:latin typeface="Helvetica Neue"/>
                <a:ea typeface="Helvetica Neue"/>
                <a:cs typeface="Helvetica Neue"/>
                <a:sym typeface="Helvetica Neue"/>
              </a:rPr>
              <a:t>    example-terraform-project</a:t>
            </a:r>
            <a:endParaRPr b="1">
              <a:solidFill>
                <a:srgbClr val="000000"/>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US">
                <a:solidFill>
                  <a:srgbClr val="000000"/>
                </a:solidFill>
              </a:rPr>
              <a:t>	    .terraform (more on this directory later)</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          main.tf</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	    outputs.tf</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	    variables.tf</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 	    terraform.tfvars</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         others.auto.tfvars</a:t>
            </a:r>
            <a:endParaRPr>
              <a:solidFill>
                <a:srgbClr val="000000"/>
              </a:solidFill>
            </a:endParaRPr>
          </a:p>
          <a:p>
            <a:pPr indent="0" lvl="0" marL="0" rtl="0" algn="l">
              <a:lnSpc>
                <a:spcPct val="90000"/>
              </a:lnSpc>
              <a:spcBef>
                <a:spcPts val="0"/>
              </a:spcBef>
              <a:spcAft>
                <a:spcPts val="0"/>
              </a:spcAft>
              <a:buNone/>
            </a:pPr>
            <a:r>
              <a:t/>
            </a:r>
            <a:endParaRPr>
              <a:solidFill>
                <a:srgbClr val="000000"/>
              </a:solidFill>
            </a:endParaRPr>
          </a:p>
        </p:txBody>
      </p:sp>
      <p:sp>
        <p:nvSpPr>
          <p:cNvPr id="247" name="Google Shape;247;p37"/>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248" name="Google Shape;248;p37"/>
          <p:cNvSpPr/>
          <p:nvPr/>
        </p:nvSpPr>
        <p:spPr>
          <a:xfrm>
            <a:off x="676500" y="1272619"/>
            <a:ext cx="196969" cy="12877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US" sz="1100"/>
              <a:t> </a:t>
            </a:r>
            <a:endParaRPr sz="1100"/>
          </a:p>
        </p:txBody>
      </p:sp>
      <p:pic>
        <p:nvPicPr>
          <p:cNvPr id="249" name="Google Shape;249;p37"/>
          <p:cNvPicPr preferRelativeResize="0"/>
          <p:nvPr/>
        </p:nvPicPr>
        <p:blipFill>
          <a:blip r:embed="rId3">
            <a:alphaModFix/>
          </a:blip>
          <a:stretch>
            <a:fillRect/>
          </a:stretch>
        </p:blipFill>
        <p:spPr>
          <a:xfrm>
            <a:off x="928031" y="1989506"/>
            <a:ext cx="297150" cy="297150"/>
          </a:xfrm>
          <a:prstGeom prst="rect">
            <a:avLst/>
          </a:prstGeom>
          <a:noFill/>
          <a:ln>
            <a:noFill/>
          </a:ln>
        </p:spPr>
      </p:pic>
      <p:pic>
        <p:nvPicPr>
          <p:cNvPr id="250" name="Google Shape;250;p37"/>
          <p:cNvPicPr preferRelativeResize="0"/>
          <p:nvPr/>
        </p:nvPicPr>
        <p:blipFill>
          <a:blip r:embed="rId3">
            <a:alphaModFix/>
          </a:blip>
          <a:stretch>
            <a:fillRect/>
          </a:stretch>
        </p:blipFill>
        <p:spPr>
          <a:xfrm>
            <a:off x="928031" y="2403394"/>
            <a:ext cx="297150" cy="297150"/>
          </a:xfrm>
          <a:prstGeom prst="rect">
            <a:avLst/>
          </a:prstGeom>
          <a:noFill/>
          <a:ln>
            <a:noFill/>
          </a:ln>
        </p:spPr>
      </p:pic>
      <p:pic>
        <p:nvPicPr>
          <p:cNvPr id="251" name="Google Shape;251;p37"/>
          <p:cNvPicPr preferRelativeResize="0"/>
          <p:nvPr/>
        </p:nvPicPr>
        <p:blipFill>
          <a:blip r:embed="rId3">
            <a:alphaModFix/>
          </a:blip>
          <a:stretch>
            <a:fillRect/>
          </a:stretch>
        </p:blipFill>
        <p:spPr>
          <a:xfrm>
            <a:off x="928031" y="2802994"/>
            <a:ext cx="297150" cy="297150"/>
          </a:xfrm>
          <a:prstGeom prst="rect">
            <a:avLst/>
          </a:prstGeom>
          <a:noFill/>
          <a:ln>
            <a:noFill/>
          </a:ln>
        </p:spPr>
      </p:pic>
      <p:pic>
        <p:nvPicPr>
          <p:cNvPr id="252" name="Google Shape;252;p37"/>
          <p:cNvPicPr preferRelativeResize="0"/>
          <p:nvPr/>
        </p:nvPicPr>
        <p:blipFill>
          <a:blip r:embed="rId3">
            <a:alphaModFix/>
          </a:blip>
          <a:stretch>
            <a:fillRect/>
          </a:stretch>
        </p:blipFill>
        <p:spPr>
          <a:xfrm>
            <a:off x="928031" y="3202594"/>
            <a:ext cx="297150" cy="297150"/>
          </a:xfrm>
          <a:prstGeom prst="rect">
            <a:avLst/>
          </a:prstGeom>
          <a:noFill/>
          <a:ln>
            <a:noFill/>
          </a:ln>
        </p:spPr>
      </p:pic>
      <p:sp>
        <p:nvSpPr>
          <p:cNvPr id="253" name="Google Shape;253;p37"/>
          <p:cNvSpPr/>
          <p:nvPr/>
        </p:nvSpPr>
        <p:spPr>
          <a:xfrm>
            <a:off x="2394413" y="2025244"/>
            <a:ext cx="517313" cy="1105969"/>
          </a:xfrm>
          <a:custGeom>
            <a:rect b="b" l="l" r="r" t="t"/>
            <a:pathLst>
              <a:path extrusionOk="0" h="58985" w="27590">
                <a:moveTo>
                  <a:pt x="0" y="0"/>
                </a:moveTo>
                <a:cubicBezTo>
                  <a:pt x="4579" y="4579"/>
                  <a:pt x="26529" y="17642"/>
                  <a:pt x="27472" y="27473"/>
                </a:cubicBezTo>
                <a:cubicBezTo>
                  <a:pt x="28415" y="37304"/>
                  <a:pt x="9292" y="53733"/>
                  <a:pt x="5656" y="58985"/>
                </a:cubicBezTo>
              </a:path>
            </a:pathLst>
          </a:custGeom>
          <a:noFill/>
          <a:ln cap="flat" cmpd="sng" w="9525">
            <a:solidFill>
              <a:schemeClr val="dk2"/>
            </a:solidFill>
            <a:prstDash val="solid"/>
            <a:round/>
            <a:headEnd len="med" w="med" type="none"/>
            <a:tailEnd len="med" w="med" type="none"/>
          </a:ln>
        </p:spPr>
      </p:sp>
      <p:sp>
        <p:nvSpPr>
          <p:cNvPr id="254" name="Google Shape;254;p37"/>
          <p:cNvSpPr/>
          <p:nvPr/>
        </p:nvSpPr>
        <p:spPr>
          <a:xfrm>
            <a:off x="3061013" y="2483213"/>
            <a:ext cx="1371300" cy="2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 name="Google Shape;255;p37"/>
          <p:cNvSpPr txBox="1"/>
          <p:nvPr/>
        </p:nvSpPr>
        <p:spPr>
          <a:xfrm>
            <a:off x="4530581" y="2430188"/>
            <a:ext cx="2242500" cy="297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*.tf files get merged at runtime</a:t>
            </a:r>
            <a:endParaRPr sz="1100">
              <a:latin typeface="Helvetica Neue Light"/>
              <a:ea typeface="Helvetica Neue Light"/>
              <a:cs typeface="Helvetica Neue Light"/>
              <a:sym typeface="Helvetica Neue Light"/>
            </a:endParaRPr>
          </a:p>
        </p:txBody>
      </p:sp>
      <p:sp>
        <p:nvSpPr>
          <p:cNvPr id="256" name="Google Shape;256;p37"/>
          <p:cNvSpPr/>
          <p:nvPr/>
        </p:nvSpPr>
        <p:spPr>
          <a:xfrm>
            <a:off x="3317138" y="3240713"/>
            <a:ext cx="273169" cy="689344"/>
          </a:xfrm>
          <a:custGeom>
            <a:rect b="b" l="l" r="r" t="t"/>
            <a:pathLst>
              <a:path extrusionOk="0" h="36765" w="14569">
                <a:moveTo>
                  <a:pt x="0" y="0"/>
                </a:moveTo>
                <a:cubicBezTo>
                  <a:pt x="2424" y="2289"/>
                  <a:pt x="14342" y="7609"/>
                  <a:pt x="14544" y="13736"/>
                </a:cubicBezTo>
                <a:cubicBezTo>
                  <a:pt x="14746" y="19864"/>
                  <a:pt x="3434" y="32927"/>
                  <a:pt x="1212" y="36765"/>
                </a:cubicBezTo>
              </a:path>
            </a:pathLst>
          </a:custGeom>
          <a:noFill/>
          <a:ln cap="flat" cmpd="sng" w="9525">
            <a:solidFill>
              <a:schemeClr val="dk2"/>
            </a:solidFill>
            <a:prstDash val="solid"/>
            <a:round/>
            <a:headEnd len="med" w="med" type="none"/>
            <a:tailEnd len="med" w="med" type="none"/>
          </a:ln>
        </p:spPr>
      </p:sp>
      <p:sp>
        <p:nvSpPr>
          <p:cNvPr id="257" name="Google Shape;257;p37"/>
          <p:cNvSpPr/>
          <p:nvPr/>
        </p:nvSpPr>
        <p:spPr>
          <a:xfrm>
            <a:off x="3715200" y="3385313"/>
            <a:ext cx="1371300" cy="2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 name="Google Shape;258;p37"/>
          <p:cNvSpPr txBox="1"/>
          <p:nvPr/>
        </p:nvSpPr>
        <p:spPr>
          <a:xfrm>
            <a:off x="5211244" y="3291488"/>
            <a:ext cx="2242500" cy="297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1100">
                <a:latin typeface="Helvetica Neue Light"/>
                <a:ea typeface="Helvetica Neue Light"/>
                <a:cs typeface="Helvetica Neue Light"/>
                <a:sym typeface="Helvetica Neue Light"/>
              </a:rPr>
              <a:t>terraform.tfvars and *.auto.tfvars files </a:t>
            </a:r>
            <a:r>
              <a:rPr lang="en-US" sz="1100">
                <a:latin typeface="Helvetica Neue Light"/>
                <a:ea typeface="Helvetica Neue Light"/>
                <a:cs typeface="Helvetica Neue Light"/>
                <a:sym typeface="Helvetica Neue Light"/>
              </a:rPr>
              <a:t>get merged at runtime</a:t>
            </a:r>
            <a:endParaRPr sz="1100">
              <a:latin typeface="Helvetica Neue Light"/>
              <a:ea typeface="Helvetica Neue Light"/>
              <a:cs typeface="Helvetica Neue Light"/>
              <a:sym typeface="Helvetica Neue Light"/>
            </a:endParaRPr>
          </a:p>
        </p:txBody>
      </p:sp>
      <p:sp>
        <p:nvSpPr>
          <p:cNvPr id="259" name="Google Shape;259;p37"/>
          <p:cNvSpPr/>
          <p:nvPr/>
        </p:nvSpPr>
        <p:spPr>
          <a:xfrm rot="-5400000">
            <a:off x="978122" y="1652044"/>
            <a:ext cx="196969" cy="12877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US" sz="1100"/>
              <a:t> </a:t>
            </a:r>
            <a:endParaRPr sz="1100"/>
          </a:p>
        </p:txBody>
      </p:sp>
      <p:pic>
        <p:nvPicPr>
          <p:cNvPr id="260" name="Google Shape;260;p37"/>
          <p:cNvPicPr preferRelativeResize="0"/>
          <p:nvPr/>
        </p:nvPicPr>
        <p:blipFill>
          <a:blip r:embed="rId3">
            <a:alphaModFix/>
          </a:blip>
          <a:stretch>
            <a:fillRect/>
          </a:stretch>
        </p:blipFill>
        <p:spPr>
          <a:xfrm>
            <a:off x="928031" y="3635625"/>
            <a:ext cx="297150" cy="29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Hashicorp Configuration Language (HCL)</a:t>
            </a:r>
            <a:endParaRPr b="1">
              <a:latin typeface="Helvetica Neue"/>
              <a:ea typeface="Helvetica Neue"/>
              <a:cs typeface="Helvetica Neue"/>
              <a:sym typeface="Helvetica Neue"/>
            </a:endParaRPr>
          </a:p>
        </p:txBody>
      </p:sp>
      <p:sp>
        <p:nvSpPr>
          <p:cNvPr id="266" name="Google Shape;266;p38"/>
          <p:cNvSpPr txBox="1"/>
          <p:nvPr>
            <p:ph idx="1" type="body"/>
          </p:nvPr>
        </p:nvSpPr>
        <p:spPr>
          <a:xfrm>
            <a:off x="630000" y="1277474"/>
            <a:ext cx="7884000" cy="3321000"/>
          </a:xfrm>
          <a:prstGeom prst="rect">
            <a:avLst/>
          </a:prstGeom>
          <a:noFill/>
          <a:ln>
            <a:noFill/>
          </a:ln>
        </p:spPr>
        <p:txBody>
          <a:bodyPr anchorCtr="0" anchor="t" bIns="34275" lIns="67500" spcFirstLastPara="1" rIns="68575" wrap="square" tIns="35100">
            <a:noAutofit/>
          </a:bodyPr>
          <a:lstStyle/>
          <a:p>
            <a:pPr indent="-279400" lvl="0" marL="342900" rtl="0" algn="l">
              <a:lnSpc>
                <a:spcPct val="90000"/>
              </a:lnSpc>
              <a:spcBef>
                <a:spcPts val="0"/>
              </a:spcBef>
              <a:spcAft>
                <a:spcPts val="0"/>
              </a:spcAft>
              <a:buClr>
                <a:srgbClr val="000000"/>
              </a:buClr>
              <a:buSzPts val="1800"/>
              <a:buChar char="●"/>
            </a:pPr>
            <a:r>
              <a:rPr lang="en-US">
                <a:solidFill>
                  <a:srgbClr val="000000"/>
                </a:solidFill>
              </a:rPr>
              <a:t>The goal of HCL is to build a structured configuration language that is both human and machine friendly for use with command-line tools, but specifically targeted towards DevOps tools, servers, etc.</a:t>
            </a:r>
            <a:endParaRPr>
              <a:solidFill>
                <a:srgbClr val="000000"/>
              </a:solidFill>
            </a:endParaRPr>
          </a:p>
          <a:p>
            <a:pPr indent="0" lvl="0" marL="342900" rtl="0" algn="l">
              <a:lnSpc>
                <a:spcPct val="90000"/>
              </a:lnSpc>
              <a:spcBef>
                <a:spcPts val="0"/>
              </a:spcBef>
              <a:spcAft>
                <a:spcPts val="0"/>
              </a:spcAft>
              <a:buNone/>
            </a:pPr>
            <a:r>
              <a:t/>
            </a:r>
            <a:endParaRPr>
              <a:solidFill>
                <a:srgbClr val="000000"/>
              </a:solidFill>
            </a:endParaRPr>
          </a:p>
          <a:p>
            <a:pPr indent="-279400" lvl="0" marL="342900" rtl="0" algn="l">
              <a:lnSpc>
                <a:spcPct val="90000"/>
              </a:lnSpc>
              <a:spcBef>
                <a:spcPts val="0"/>
              </a:spcBef>
              <a:spcAft>
                <a:spcPts val="0"/>
              </a:spcAft>
              <a:buClr>
                <a:srgbClr val="000000"/>
              </a:buClr>
              <a:buSzPts val="1800"/>
              <a:buChar char="●"/>
            </a:pPr>
            <a:r>
              <a:rPr lang="en-US">
                <a:solidFill>
                  <a:srgbClr val="000000"/>
                </a:solidFill>
              </a:rPr>
              <a:t>Fully JSON compatible</a:t>
            </a:r>
            <a:endParaRPr>
              <a:solidFill>
                <a:srgbClr val="000000"/>
              </a:solidFill>
            </a:endParaRPr>
          </a:p>
          <a:p>
            <a:pPr indent="0" lvl="0" marL="0" rtl="0" algn="l">
              <a:lnSpc>
                <a:spcPct val="90000"/>
              </a:lnSpc>
              <a:spcBef>
                <a:spcPts val="0"/>
              </a:spcBef>
              <a:spcAft>
                <a:spcPts val="0"/>
              </a:spcAft>
              <a:buNone/>
            </a:pPr>
            <a:r>
              <a:t/>
            </a:r>
            <a:endParaRPr>
              <a:solidFill>
                <a:srgbClr val="000000"/>
              </a:solidFill>
            </a:endParaRPr>
          </a:p>
          <a:p>
            <a:pPr indent="-279400" lvl="0" marL="342900" rtl="0" algn="l">
              <a:lnSpc>
                <a:spcPct val="90000"/>
              </a:lnSpc>
              <a:spcBef>
                <a:spcPts val="0"/>
              </a:spcBef>
              <a:spcAft>
                <a:spcPts val="0"/>
              </a:spcAft>
              <a:buClr>
                <a:srgbClr val="000000"/>
              </a:buClr>
              <a:buSzPts val="1800"/>
              <a:buChar char="●"/>
            </a:pPr>
            <a:r>
              <a:rPr lang="en-US">
                <a:solidFill>
                  <a:srgbClr val="000000"/>
                </a:solidFill>
              </a:rPr>
              <a:t>Made up of </a:t>
            </a:r>
            <a:r>
              <a:rPr b="1" lang="en-US">
                <a:solidFill>
                  <a:srgbClr val="000000"/>
                </a:solidFill>
                <a:latin typeface="Helvetica Neue"/>
                <a:ea typeface="Helvetica Neue"/>
                <a:cs typeface="Helvetica Neue"/>
                <a:sym typeface="Helvetica Neue"/>
              </a:rPr>
              <a:t>stanzas</a:t>
            </a:r>
            <a:r>
              <a:rPr lang="en-US">
                <a:solidFill>
                  <a:srgbClr val="000000"/>
                </a:solidFill>
              </a:rPr>
              <a:t> or </a:t>
            </a:r>
            <a:r>
              <a:rPr b="1" lang="en-US">
                <a:solidFill>
                  <a:srgbClr val="000000"/>
                </a:solidFill>
                <a:latin typeface="Helvetica Neue"/>
                <a:ea typeface="Helvetica Neue"/>
                <a:cs typeface="Helvetica Neue"/>
                <a:sym typeface="Helvetica Neue"/>
              </a:rPr>
              <a:t>blocks</a:t>
            </a:r>
            <a:r>
              <a:rPr lang="en-US">
                <a:solidFill>
                  <a:srgbClr val="000000"/>
                </a:solidFill>
              </a:rPr>
              <a:t>, which roughly equate to JSON objects. Each stanza/block maps to an object type as defined by </a:t>
            </a:r>
            <a:r>
              <a:rPr b="1" lang="en-US">
                <a:solidFill>
                  <a:srgbClr val="000000"/>
                </a:solidFill>
                <a:latin typeface="Helvetica Neue"/>
                <a:ea typeface="Helvetica Neue"/>
                <a:cs typeface="Helvetica Neue"/>
                <a:sym typeface="Helvetica Neue"/>
              </a:rPr>
              <a:t>Terraform providers</a:t>
            </a:r>
            <a:r>
              <a:rPr lang="en-US">
                <a:solidFill>
                  <a:srgbClr val="000000"/>
                </a:solidFill>
              </a:rPr>
              <a:t> (we’ll talk more about providers later)</a:t>
            </a:r>
            <a:endParaRPr>
              <a:solidFill>
                <a:srgbClr val="000000"/>
              </a:solidFill>
            </a:endParaRPr>
          </a:p>
          <a:p>
            <a:pPr indent="0" lvl="0" marL="0" rtl="0" algn="l">
              <a:lnSpc>
                <a:spcPct val="90000"/>
              </a:lnSpc>
              <a:spcBef>
                <a:spcPts val="0"/>
              </a:spcBef>
              <a:spcAft>
                <a:spcPts val="0"/>
              </a:spcAft>
              <a:buNone/>
            </a:pPr>
            <a:r>
              <a:t/>
            </a:r>
            <a:endParaRPr>
              <a:solidFill>
                <a:srgbClr val="000000"/>
              </a:solidFill>
            </a:endParaRPr>
          </a:p>
          <a:p>
            <a:pPr indent="-279400" lvl="0" marL="342900" rtl="0" algn="l">
              <a:lnSpc>
                <a:spcPct val="90000"/>
              </a:lnSpc>
              <a:spcBef>
                <a:spcPts val="0"/>
              </a:spcBef>
              <a:spcAft>
                <a:spcPts val="0"/>
              </a:spcAft>
              <a:buClr>
                <a:srgbClr val="000000"/>
              </a:buClr>
              <a:buSzPts val="1800"/>
              <a:buChar char="●"/>
            </a:pPr>
            <a:r>
              <a:rPr lang="en-US" u="sng">
                <a:solidFill>
                  <a:schemeClr val="hlink"/>
                </a:solidFill>
                <a:hlinkClick r:id="rId3"/>
              </a:rPr>
              <a:t>https://github.com/hashicorp/hcl</a:t>
            </a:r>
            <a:r>
              <a:rPr lang="en-US">
                <a:solidFill>
                  <a:srgbClr val="000000"/>
                </a:solidFill>
              </a:rPr>
              <a:t> </a:t>
            </a:r>
            <a:endParaRPr>
              <a:solidFill>
                <a:srgbClr val="000000"/>
              </a:solidFill>
            </a:endParaRPr>
          </a:p>
        </p:txBody>
      </p:sp>
      <p:sp>
        <p:nvSpPr>
          <p:cNvPr id="267" name="Google Shape;267;p3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Terraform Project Content Types</a:t>
            </a:r>
            <a:endParaRPr b="1">
              <a:latin typeface="Helvetica Neue"/>
              <a:ea typeface="Helvetica Neue"/>
              <a:cs typeface="Helvetica Neue"/>
              <a:sym typeface="Helvetica Neue"/>
            </a:endParaRPr>
          </a:p>
        </p:txBody>
      </p:sp>
      <p:sp>
        <p:nvSpPr>
          <p:cNvPr id="273" name="Google Shape;273;p39"/>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0" lvl="0" marL="0" rtl="0" algn="l">
              <a:lnSpc>
                <a:spcPct val="90000"/>
              </a:lnSpc>
              <a:spcBef>
                <a:spcPts val="0"/>
              </a:spcBef>
              <a:spcAft>
                <a:spcPts val="0"/>
              </a:spcAft>
              <a:buNone/>
            </a:pPr>
            <a:r>
              <a:rPr b="1" lang="en-US">
                <a:solidFill>
                  <a:srgbClr val="000000"/>
                </a:solidFill>
                <a:latin typeface="Consolas"/>
                <a:ea typeface="Consolas"/>
                <a:cs typeface="Consolas"/>
                <a:sym typeface="Consolas"/>
              </a:rPr>
              <a:t>*.tf, *.tf.json</a:t>
            </a:r>
            <a:endParaRPr b="1">
              <a:solidFill>
                <a:srgbClr val="000000"/>
              </a:solidFill>
              <a:latin typeface="Consolas"/>
              <a:ea typeface="Consolas"/>
              <a:cs typeface="Consolas"/>
              <a:sym typeface="Consolas"/>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HCL or JSON</a:t>
            </a:r>
            <a:endParaRPr sz="1800">
              <a:solidFill>
                <a:srgbClr val="000000"/>
              </a:solidFill>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these files define your declarative infrastructure and resources</a:t>
            </a:r>
            <a:endParaRPr sz="1800">
              <a:solidFill>
                <a:srgbClr val="000000"/>
              </a:solidFill>
            </a:endParaRPr>
          </a:p>
          <a:p>
            <a:pPr indent="0" lvl="0" marL="0" rtl="0" algn="l">
              <a:lnSpc>
                <a:spcPct val="90000"/>
              </a:lnSpc>
              <a:spcBef>
                <a:spcPts val="0"/>
              </a:spcBef>
              <a:spcAft>
                <a:spcPts val="0"/>
              </a:spcAft>
              <a:buNone/>
            </a:pPr>
            <a:r>
              <a:t/>
            </a:r>
            <a:endParaRPr>
              <a:solidFill>
                <a:srgbClr val="000000"/>
              </a:solidFill>
            </a:endParaRPr>
          </a:p>
          <a:p>
            <a:pPr indent="0" lvl="0" marL="0" rtl="0" algn="l">
              <a:lnSpc>
                <a:spcPct val="90000"/>
              </a:lnSpc>
              <a:spcBef>
                <a:spcPts val="0"/>
              </a:spcBef>
              <a:spcAft>
                <a:spcPts val="0"/>
              </a:spcAft>
              <a:buNone/>
            </a:pPr>
            <a:r>
              <a:rPr b="1" lang="en-US">
                <a:solidFill>
                  <a:srgbClr val="000000"/>
                </a:solidFill>
                <a:latin typeface="Consolas"/>
                <a:ea typeface="Consolas"/>
                <a:cs typeface="Consolas"/>
                <a:sym typeface="Consolas"/>
              </a:rPr>
              <a:t>*.tfstate</a:t>
            </a:r>
            <a:endParaRPr b="1">
              <a:solidFill>
                <a:srgbClr val="000000"/>
              </a:solidFill>
              <a:latin typeface="Consolas"/>
              <a:ea typeface="Consolas"/>
              <a:cs typeface="Consolas"/>
              <a:sym typeface="Consolas"/>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JSON files that store state, reference to resources</a:t>
            </a:r>
            <a:endParaRPr sz="1800">
              <a:solidFill>
                <a:srgbClr val="000000"/>
              </a:solidFill>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created and maintained by terraform</a:t>
            </a:r>
            <a:endParaRPr sz="1800">
              <a:solidFill>
                <a:srgbClr val="000000"/>
              </a:solidFill>
            </a:endParaRPr>
          </a:p>
          <a:p>
            <a:pPr indent="0" lvl="0" marL="0" rtl="0" algn="l">
              <a:lnSpc>
                <a:spcPct val="90000"/>
              </a:lnSpc>
              <a:spcBef>
                <a:spcPts val="0"/>
              </a:spcBef>
              <a:spcAft>
                <a:spcPts val="0"/>
              </a:spcAft>
              <a:buNone/>
            </a:pPr>
            <a:r>
              <a:t/>
            </a:r>
            <a:endParaRPr>
              <a:solidFill>
                <a:srgbClr val="000000"/>
              </a:solidFill>
            </a:endParaRPr>
          </a:p>
          <a:p>
            <a:pPr indent="0" lvl="0" marL="0" rtl="0" algn="l">
              <a:lnSpc>
                <a:spcPct val="90000"/>
              </a:lnSpc>
              <a:spcBef>
                <a:spcPts val="0"/>
              </a:spcBef>
              <a:spcAft>
                <a:spcPts val="0"/>
              </a:spcAft>
              <a:buNone/>
            </a:pPr>
            <a:r>
              <a:rPr b="1" lang="en-US">
                <a:solidFill>
                  <a:srgbClr val="000000"/>
                </a:solidFill>
                <a:latin typeface="Consolas"/>
                <a:ea typeface="Consolas"/>
                <a:cs typeface="Consolas"/>
                <a:sym typeface="Consolas"/>
              </a:rPr>
              <a:t>terraform.tfvars,</a:t>
            </a:r>
            <a:r>
              <a:rPr lang="en-US">
                <a:solidFill>
                  <a:srgbClr val="000000"/>
                </a:solidFill>
              </a:rPr>
              <a:t> </a:t>
            </a:r>
            <a:r>
              <a:rPr b="1" lang="en-US">
                <a:solidFill>
                  <a:srgbClr val="000000"/>
                </a:solidFill>
                <a:latin typeface="Consolas"/>
                <a:ea typeface="Consolas"/>
                <a:cs typeface="Consolas"/>
                <a:sym typeface="Consolas"/>
              </a:rPr>
              <a:t>terraform.tfvars.json</a:t>
            </a:r>
            <a:r>
              <a:rPr lang="en-US">
                <a:solidFill>
                  <a:srgbClr val="000000"/>
                </a:solidFill>
              </a:rPr>
              <a:t> </a:t>
            </a:r>
            <a:r>
              <a:rPr lang="en-US" sz="1700">
                <a:solidFill>
                  <a:srgbClr val="000000"/>
                </a:solidFill>
              </a:rPr>
              <a:t>and/or</a:t>
            </a:r>
            <a:r>
              <a:rPr lang="en-US">
                <a:solidFill>
                  <a:srgbClr val="000000"/>
                </a:solidFill>
              </a:rPr>
              <a:t> </a:t>
            </a:r>
            <a:r>
              <a:rPr b="1" lang="en-US">
                <a:solidFill>
                  <a:srgbClr val="000000"/>
                </a:solidFill>
                <a:latin typeface="Consolas"/>
                <a:ea typeface="Consolas"/>
                <a:cs typeface="Consolas"/>
                <a:sym typeface="Consolas"/>
              </a:rPr>
              <a:t>*.auto.tfvars, *.auto.tfvars.json</a:t>
            </a:r>
            <a:endParaRPr b="1">
              <a:solidFill>
                <a:srgbClr val="000000"/>
              </a:solidFill>
              <a:latin typeface="Consolas"/>
              <a:ea typeface="Consolas"/>
              <a:cs typeface="Consolas"/>
              <a:sym typeface="Consolas"/>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HCL or JSON</a:t>
            </a:r>
            <a:endParaRPr sz="1800">
              <a:solidFill>
                <a:srgbClr val="000000"/>
              </a:solidFill>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variable definitions in bulk</a:t>
            </a:r>
            <a:endParaRPr sz="1800">
              <a:solidFill>
                <a:srgbClr val="000000"/>
              </a:solidFill>
            </a:endParaRPr>
          </a:p>
          <a:p>
            <a:pPr indent="-279400" lvl="1" marL="685800" rtl="0" algn="l">
              <a:lnSpc>
                <a:spcPct val="90000"/>
              </a:lnSpc>
              <a:spcBef>
                <a:spcPts val="0"/>
              </a:spcBef>
              <a:spcAft>
                <a:spcPts val="0"/>
              </a:spcAft>
              <a:buClr>
                <a:srgbClr val="000000"/>
              </a:buClr>
              <a:buSzPts val="1800"/>
              <a:buChar char="○"/>
            </a:pPr>
            <a:r>
              <a:rPr lang="en-US" sz="1800">
                <a:solidFill>
                  <a:srgbClr val="000000"/>
                </a:solidFill>
              </a:rPr>
              <a:t>(more to come on setting variable values at runtime)</a:t>
            </a:r>
            <a:endParaRPr sz="1800">
              <a:solidFill>
                <a:srgbClr val="000000"/>
              </a:solidFill>
            </a:endParaRPr>
          </a:p>
        </p:txBody>
      </p:sp>
      <p:sp>
        <p:nvSpPr>
          <p:cNvPr id="274" name="Google Shape;274;p3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80" name="Google Shape;280;p40"/>
          <p:cNvSpPr txBox="1"/>
          <p:nvPr>
            <p:ph idx="1" type="body"/>
          </p:nvPr>
        </p:nvSpPr>
        <p:spPr>
          <a:xfrm>
            <a:off x="626625" y="1111275"/>
            <a:ext cx="7884000" cy="355200"/>
          </a:xfrm>
          <a:prstGeom prst="rect">
            <a:avLst/>
          </a:prstGeom>
          <a:noFill/>
          <a:ln>
            <a:noFill/>
          </a:ln>
        </p:spPr>
        <p:txBody>
          <a:bodyPr anchorCtr="0" anchor="t" bIns="34275" lIns="67500" spcFirstLastPara="1" rIns="68575" wrap="square" tIns="35100">
            <a:noAutofit/>
          </a:bodyPr>
          <a:lstStyle/>
          <a:p>
            <a:pPr indent="-279400" lvl="0" marL="342900" marR="0" rtl="0" algn="l">
              <a:lnSpc>
                <a:spcPct val="90000"/>
              </a:lnSpc>
              <a:spcBef>
                <a:spcPts val="0"/>
              </a:spcBef>
              <a:spcAft>
                <a:spcPts val="0"/>
              </a:spcAft>
              <a:buClr>
                <a:srgbClr val="000000"/>
              </a:buClr>
              <a:buSzPts val="1800"/>
              <a:buChar char="●"/>
            </a:pPr>
            <a:r>
              <a:rPr b="1" lang="en-US">
                <a:solidFill>
                  <a:srgbClr val="000000"/>
                </a:solidFill>
                <a:latin typeface="Consolas"/>
                <a:ea typeface="Consolas"/>
                <a:cs typeface="Consolas"/>
                <a:sym typeface="Consolas"/>
              </a:rPr>
              <a:t>*.tf</a:t>
            </a:r>
            <a:r>
              <a:rPr lang="en-US">
                <a:solidFill>
                  <a:srgbClr val="000000"/>
                </a:solidFill>
              </a:rPr>
              <a:t> files contain your </a:t>
            </a:r>
            <a:r>
              <a:rPr b="1" lang="en-US">
                <a:solidFill>
                  <a:srgbClr val="000000"/>
                </a:solidFill>
                <a:latin typeface="Helvetica Neue"/>
                <a:ea typeface="Helvetica Neue"/>
                <a:cs typeface="Helvetica Neue"/>
                <a:sym typeface="Helvetica Neue"/>
              </a:rPr>
              <a:t>HCL declarative</a:t>
            </a:r>
            <a:r>
              <a:rPr lang="en-US">
                <a:solidFill>
                  <a:srgbClr val="000000"/>
                </a:solidFill>
              </a:rPr>
              <a:t> definitions</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81" name="Google Shape;281;p4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282" name="Google Shape;282;p40"/>
          <p:cNvSpPr txBox="1"/>
          <p:nvPr/>
        </p:nvSpPr>
        <p:spPr>
          <a:xfrm>
            <a:off x="873075" y="1564594"/>
            <a:ext cx="6138300" cy="2431500"/>
          </a:xfrm>
          <a:prstGeom prst="rect">
            <a:avLst/>
          </a:prstGeom>
          <a:solidFill>
            <a:srgbClr val="000000"/>
          </a:solid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Clr>
                <a:schemeClr val="dk1"/>
              </a:buClr>
              <a:buSzPts val="800"/>
              <a:buFont typeface="Arial"/>
              <a:buNone/>
            </a:pPr>
            <a:r>
              <a:rPr b="1" lang="en-US" sz="2000">
                <a:solidFill>
                  <a:srgbClr val="FF9900"/>
                </a:solidFill>
                <a:latin typeface="Courier"/>
                <a:ea typeface="Courier"/>
                <a:cs typeface="Courier"/>
                <a:sym typeface="Courier"/>
              </a:rPr>
              <a:t>resource</a:t>
            </a:r>
            <a:r>
              <a:rPr b="1" lang="en-US" sz="2000">
                <a:solidFill>
                  <a:srgbClr val="FFFFFF"/>
                </a:solidFill>
                <a:latin typeface="Courier"/>
                <a:ea typeface="Courier"/>
                <a:cs typeface="Courier"/>
                <a:sym typeface="Courier"/>
              </a:rPr>
              <a:t> </a:t>
            </a:r>
            <a:r>
              <a:rPr b="1" lang="en-US" sz="2000">
                <a:solidFill>
                  <a:srgbClr val="6FA8DC"/>
                </a:solidFill>
                <a:latin typeface="Courier"/>
                <a:ea typeface="Courier"/>
                <a:cs typeface="Courier"/>
                <a:sym typeface="Courier"/>
              </a:rPr>
              <a:t>“aws_instance” “web”</a:t>
            </a:r>
            <a:r>
              <a:rPr b="1" lang="en-US" sz="2000">
                <a:solidFill>
                  <a:srgbClr val="FFFFFF"/>
                </a:solidFill>
                <a:latin typeface="Courier"/>
                <a:ea typeface="Courier"/>
                <a:cs typeface="Courier"/>
                <a:sym typeface="Courier"/>
              </a:rPr>
              <a:t> </a:t>
            </a:r>
            <a:r>
              <a:rPr b="1" lang="en-US" sz="2000">
                <a:solidFill>
                  <a:srgbClr val="C9DAF8"/>
                </a:solidFill>
                <a:latin typeface="Courier"/>
                <a:ea typeface="Courier"/>
                <a:cs typeface="Courier"/>
                <a:sym typeface="Courier"/>
              </a:rPr>
              <a:t>{</a:t>
            </a:r>
            <a:endParaRPr b="1" sz="20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ami</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“ami-19827362728”</a:t>
            </a:r>
            <a:endParaRPr b="1" sz="20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instance_type</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“t2.micro”</a:t>
            </a:r>
            <a:endParaRPr b="1" sz="20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tags</a:t>
            </a: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Name</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“my-first-instance”</a:t>
            </a:r>
            <a:endParaRPr b="1" sz="20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2000">
                <a:solidFill>
                  <a:srgbClr val="C9DAF8"/>
                </a:solidFill>
                <a:latin typeface="Courier"/>
                <a:ea typeface="Courier"/>
                <a:cs typeface="Courier"/>
                <a:sym typeface="Courier"/>
              </a:rPr>
              <a:t>}</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p:txBody>
      </p:sp>
      <p:sp>
        <p:nvSpPr>
          <p:cNvPr id="283" name="Google Shape;283;p40"/>
          <p:cNvSpPr txBox="1"/>
          <p:nvPr>
            <p:ph idx="1" type="body"/>
          </p:nvPr>
        </p:nvSpPr>
        <p:spPr>
          <a:xfrm>
            <a:off x="630000" y="4094213"/>
            <a:ext cx="7884000" cy="566700"/>
          </a:xfrm>
          <a:prstGeom prst="rect">
            <a:avLst/>
          </a:prstGeom>
          <a:noFill/>
          <a:ln>
            <a:noFill/>
          </a:ln>
        </p:spPr>
        <p:txBody>
          <a:bodyPr anchorCtr="0" anchor="t" bIns="34275" lIns="67500" spcFirstLastPara="1" rIns="68575" wrap="square" tIns="35100">
            <a:noAutofit/>
          </a:bodyPr>
          <a:lstStyle/>
          <a:p>
            <a:pPr indent="-279400" lvl="0" marL="342900" rtl="0" algn="l">
              <a:spcBef>
                <a:spcPts val="0"/>
              </a:spcBef>
              <a:spcAft>
                <a:spcPts val="0"/>
              </a:spcAft>
              <a:buClr>
                <a:srgbClr val="000000"/>
              </a:buClr>
              <a:buSzPts val="1800"/>
              <a:buChar char="●"/>
            </a:pPr>
            <a:r>
              <a:rPr lang="en-US">
                <a:solidFill>
                  <a:schemeClr val="dk1"/>
                </a:solidFill>
              </a:rPr>
              <a:t>most </a:t>
            </a:r>
            <a:r>
              <a:rPr b="1" lang="en-US">
                <a:solidFill>
                  <a:schemeClr val="dk1"/>
                </a:solidFill>
                <a:latin typeface="Helvetica Neue"/>
                <a:ea typeface="Helvetica Neue"/>
                <a:cs typeface="Helvetica Neue"/>
                <a:sym typeface="Helvetica Neue"/>
              </a:rPr>
              <a:t>blocks</a:t>
            </a:r>
            <a:r>
              <a:rPr lang="en-US">
                <a:solidFill>
                  <a:schemeClr val="dk1"/>
                </a:solidFill>
              </a:rPr>
              <a:t> in your HCL represent a </a:t>
            </a:r>
            <a:r>
              <a:rPr b="1" lang="en-US">
                <a:solidFill>
                  <a:schemeClr val="dk1"/>
                </a:solidFill>
                <a:latin typeface="Helvetica Neue"/>
                <a:ea typeface="Helvetica Neue"/>
                <a:cs typeface="Helvetica Neue"/>
                <a:sym typeface="Helvetica Neue"/>
              </a:rPr>
              <a:t>resource</a:t>
            </a:r>
            <a:r>
              <a:rPr lang="en-US">
                <a:solidFill>
                  <a:schemeClr val="dk1"/>
                </a:solidFill>
              </a:rPr>
              <a:t> to be created/maintained by Terraform</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89" name="Google Shape;289;p41"/>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79400" lvl="0" marL="342900" rtl="0" algn="l">
              <a:lnSpc>
                <a:spcPct val="115000"/>
              </a:lnSpc>
              <a:spcBef>
                <a:spcPts val="0"/>
              </a:spcBef>
              <a:spcAft>
                <a:spcPts val="0"/>
              </a:spcAft>
              <a:buClr>
                <a:srgbClr val="000000"/>
              </a:buClr>
              <a:buSzPts val="1800"/>
              <a:buChar char="●"/>
            </a:pPr>
            <a:r>
              <a:rPr i="1" lang="en-US">
                <a:solidFill>
                  <a:schemeClr val="dk1"/>
                </a:solidFill>
              </a:rPr>
              <a:t>resources</a:t>
            </a:r>
            <a:r>
              <a:rPr lang="en-US">
                <a:solidFill>
                  <a:schemeClr val="dk1"/>
                </a:solidFill>
              </a:rPr>
              <a:t> are key elements and captured as top-level objects (stanzas) in Terraform configuration files</a:t>
            </a:r>
            <a:endParaRPr>
              <a:solidFill>
                <a:schemeClr val="dk1"/>
              </a:solidFill>
            </a:endParaRPr>
          </a:p>
          <a:p>
            <a:pPr indent="-279400" lvl="0" marL="342900" rtl="0" algn="l">
              <a:lnSpc>
                <a:spcPct val="115000"/>
              </a:lnSpc>
              <a:spcBef>
                <a:spcPts val="0"/>
              </a:spcBef>
              <a:spcAft>
                <a:spcPts val="0"/>
              </a:spcAft>
              <a:buClr>
                <a:srgbClr val="000000"/>
              </a:buClr>
              <a:buSzPts val="1800"/>
              <a:buChar char="●"/>
            </a:pPr>
            <a:r>
              <a:rPr lang="en-US">
                <a:solidFill>
                  <a:schemeClr val="dk1"/>
                </a:solidFill>
              </a:rPr>
              <a:t>each resource stanza </a:t>
            </a:r>
            <a:r>
              <a:rPr lang="en-US">
                <a:solidFill>
                  <a:schemeClr val="dk1"/>
                </a:solidFill>
              </a:rPr>
              <a:t>indicates</a:t>
            </a:r>
            <a:r>
              <a:rPr lang="en-US">
                <a:solidFill>
                  <a:schemeClr val="dk1"/>
                </a:solidFill>
              </a:rPr>
              <a:t> the intent to </a:t>
            </a:r>
            <a:r>
              <a:rPr i="1" lang="en-US">
                <a:solidFill>
                  <a:schemeClr val="dk1"/>
                </a:solidFill>
              </a:rPr>
              <a:t>idempotently</a:t>
            </a:r>
            <a:r>
              <a:rPr lang="en-US">
                <a:solidFill>
                  <a:schemeClr val="dk1"/>
                </a:solidFill>
              </a:rPr>
              <a:t> create that resource</a:t>
            </a:r>
            <a:endParaRPr>
              <a:solidFill>
                <a:schemeClr val="dk1"/>
              </a:solidFill>
            </a:endParaRPr>
          </a:p>
          <a:p>
            <a:pPr indent="-279400" lvl="0" marL="342900" rtl="0" algn="l">
              <a:lnSpc>
                <a:spcPct val="115000"/>
              </a:lnSpc>
              <a:spcBef>
                <a:spcPts val="0"/>
              </a:spcBef>
              <a:spcAft>
                <a:spcPts val="0"/>
              </a:spcAft>
              <a:buClr>
                <a:srgbClr val="000000"/>
              </a:buClr>
              <a:buSzPts val="1800"/>
              <a:buChar char="●"/>
            </a:pPr>
            <a:r>
              <a:rPr lang="en-US">
                <a:solidFill>
                  <a:schemeClr val="dk1"/>
                </a:solidFill>
              </a:rPr>
              <a:t>body of resource contains configuration of attributes of that resource</a:t>
            </a:r>
            <a:endParaRPr>
              <a:solidFill>
                <a:schemeClr val="dk1"/>
              </a:solidFill>
            </a:endParaRPr>
          </a:p>
          <a:p>
            <a:pPr indent="-279400" lvl="0" marL="342900" rtl="0" algn="l">
              <a:lnSpc>
                <a:spcPct val="115000"/>
              </a:lnSpc>
              <a:spcBef>
                <a:spcPts val="0"/>
              </a:spcBef>
              <a:spcAft>
                <a:spcPts val="0"/>
              </a:spcAft>
              <a:buClr>
                <a:srgbClr val="000000"/>
              </a:buClr>
              <a:buSzPts val="1800"/>
              <a:buChar char="●"/>
            </a:pPr>
            <a:r>
              <a:rPr lang="en-US">
                <a:solidFill>
                  <a:schemeClr val="dk1"/>
                </a:solidFill>
              </a:rPr>
              <a:t>each provider (e.g., AWS, Azure, etc.) provides its own set of resources and defines the configuration attributes</a:t>
            </a:r>
            <a:endParaRPr>
              <a:solidFill>
                <a:schemeClr val="dk1"/>
              </a:solidFill>
            </a:endParaRPr>
          </a:p>
          <a:p>
            <a:pPr indent="-279400" lvl="0" marL="342900" rtl="0" algn="l">
              <a:lnSpc>
                <a:spcPct val="115000"/>
              </a:lnSpc>
              <a:spcBef>
                <a:spcPts val="0"/>
              </a:spcBef>
              <a:spcAft>
                <a:spcPts val="0"/>
              </a:spcAft>
              <a:buClr>
                <a:srgbClr val="000000"/>
              </a:buClr>
              <a:buSzPts val="1800"/>
              <a:buChar char="●"/>
            </a:pPr>
            <a:r>
              <a:rPr lang="en-US">
                <a:solidFill>
                  <a:schemeClr val="dk1"/>
                </a:solidFill>
              </a:rPr>
              <a:t>when a resource is created by Terraform, it’s tracked in Terraform </a:t>
            </a:r>
            <a:r>
              <a:rPr i="1" lang="en-US">
                <a:solidFill>
                  <a:schemeClr val="dk1"/>
                </a:solidFill>
              </a:rPr>
              <a:t>state</a:t>
            </a:r>
            <a:endParaRPr i="1">
              <a:solidFill>
                <a:schemeClr val="dk1"/>
              </a:solidFill>
            </a:endParaRPr>
          </a:p>
          <a:p>
            <a:pPr indent="-279400" lvl="0" marL="342900" rtl="0" algn="l">
              <a:lnSpc>
                <a:spcPct val="115000"/>
              </a:lnSpc>
              <a:spcBef>
                <a:spcPts val="0"/>
              </a:spcBef>
              <a:spcAft>
                <a:spcPts val="0"/>
              </a:spcAft>
              <a:buClr>
                <a:srgbClr val="000000"/>
              </a:buClr>
              <a:buSzPts val="1800"/>
              <a:buChar char="●"/>
            </a:pPr>
            <a:r>
              <a:rPr lang="en-US">
                <a:solidFill>
                  <a:schemeClr val="dk1"/>
                </a:solidFill>
              </a:rPr>
              <a:t>resources</a:t>
            </a:r>
            <a:r>
              <a:rPr lang="en-US">
                <a:solidFill>
                  <a:schemeClr val="dk1"/>
                </a:solidFill>
              </a:rPr>
              <a:t> can refer to attributes of other resources, creating implicit dependencies</a:t>
            </a:r>
            <a:endParaRPr>
              <a:solidFill>
                <a:schemeClr val="dk1"/>
              </a:solidFill>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dependencies trigger sequential creation</a:t>
            </a:r>
            <a:endParaRPr sz="1800">
              <a:solidFill>
                <a:srgbClr val="000000"/>
              </a:solidFill>
            </a:endParaRPr>
          </a:p>
          <a:p>
            <a:pPr indent="0" lvl="0" marL="0" marR="0" rtl="0" algn="l">
              <a:lnSpc>
                <a:spcPct val="90000"/>
              </a:lnSpc>
              <a:spcBef>
                <a:spcPts val="0"/>
              </a:spcBef>
              <a:spcAft>
                <a:spcPts val="0"/>
              </a:spcAft>
              <a:buNone/>
            </a:pPr>
            <a:r>
              <a:t/>
            </a:r>
            <a:endParaRPr sz="1700">
              <a:solidFill>
                <a:srgbClr val="000000"/>
              </a:solidFill>
            </a:endParaRPr>
          </a:p>
        </p:txBody>
      </p:sp>
      <p:sp>
        <p:nvSpPr>
          <p:cNvPr id="290" name="Google Shape;290;p4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T</a:t>
            </a:r>
            <a:r>
              <a:rPr b="1" lang="en-US">
                <a:latin typeface="Helvetica Neue"/>
                <a:ea typeface="Helvetica Neue"/>
                <a:cs typeface="Helvetica Neue"/>
                <a:sym typeface="Helvetica Neue"/>
              </a:rPr>
              <a:t>erraform Commands and the CLI</a:t>
            </a:r>
            <a:endParaRPr b="1">
              <a:latin typeface="Helvetica Neue"/>
              <a:ea typeface="Helvetica Neue"/>
              <a:cs typeface="Helvetica Neue"/>
              <a:sym typeface="Helvetica Neue"/>
            </a:endParaRPr>
          </a:p>
        </p:txBody>
      </p:sp>
      <p:sp>
        <p:nvSpPr>
          <p:cNvPr id="296" name="Google Shape;296;p42"/>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79400" lvl="0" marL="342900" marR="0" rtl="0" algn="l">
              <a:lnSpc>
                <a:spcPct val="90000"/>
              </a:lnSpc>
              <a:spcBef>
                <a:spcPts val="0"/>
              </a:spcBef>
              <a:spcAft>
                <a:spcPts val="0"/>
              </a:spcAft>
              <a:buClr>
                <a:srgbClr val="000000"/>
              </a:buClr>
              <a:buSzPts val="1800"/>
              <a:buChar char="●"/>
            </a:pPr>
            <a:r>
              <a:rPr lang="en-US">
                <a:solidFill>
                  <a:srgbClr val="000000"/>
                </a:solidFill>
              </a:rPr>
              <a:t>The CLI is how you’ll most often use terraform</a:t>
            </a:r>
            <a:endParaRPr b="1">
              <a:solidFill>
                <a:srgbClr val="000000"/>
              </a:solidFill>
              <a:latin typeface="Courier"/>
              <a:ea typeface="Courier"/>
              <a:cs typeface="Courier"/>
              <a:sym typeface="Courier"/>
            </a:endParaRPr>
          </a:p>
          <a:p>
            <a:pPr indent="457200" lvl="0" marL="457200" marR="0" rtl="0" algn="l">
              <a:lnSpc>
                <a:spcPct val="90000"/>
              </a:lnSpc>
              <a:spcBef>
                <a:spcPts val="0"/>
              </a:spcBef>
              <a:spcAft>
                <a:spcPts val="0"/>
              </a:spcAft>
              <a:buNone/>
            </a:pPr>
            <a:r>
              <a:rPr b="1" lang="en-US">
                <a:solidFill>
                  <a:schemeClr val="dk1"/>
                </a:solidFill>
                <a:latin typeface="Consolas"/>
                <a:ea typeface="Consolas"/>
                <a:cs typeface="Consolas"/>
                <a:sym typeface="Consolas"/>
              </a:rPr>
              <a:t>terraform init …</a:t>
            </a:r>
            <a:endParaRPr b="1">
              <a:solidFill>
                <a:schemeClr val="dk1"/>
              </a:solidFill>
              <a:latin typeface="Consolas"/>
              <a:ea typeface="Consolas"/>
              <a:cs typeface="Consolas"/>
              <a:sym typeface="Consolas"/>
            </a:endParaRPr>
          </a:p>
          <a:p>
            <a:pPr indent="457200" lvl="0" marL="457200" marR="0" rtl="0" algn="l">
              <a:lnSpc>
                <a:spcPct val="90000"/>
              </a:lnSpc>
              <a:spcBef>
                <a:spcPts val="0"/>
              </a:spcBef>
              <a:spcAft>
                <a:spcPts val="0"/>
              </a:spcAft>
              <a:buNone/>
            </a:pPr>
            <a:r>
              <a:rPr b="1" lang="en-US">
                <a:solidFill>
                  <a:schemeClr val="dk1"/>
                </a:solidFill>
                <a:latin typeface="Consolas"/>
                <a:ea typeface="Consolas"/>
                <a:cs typeface="Consolas"/>
                <a:sym typeface="Consolas"/>
              </a:rPr>
              <a:t>terraform plan …</a:t>
            </a:r>
            <a:endParaRPr b="1">
              <a:solidFill>
                <a:schemeClr val="dk1"/>
              </a:solidFill>
              <a:latin typeface="Consolas"/>
              <a:ea typeface="Consolas"/>
              <a:cs typeface="Consolas"/>
              <a:sym typeface="Consolas"/>
            </a:endParaRPr>
          </a:p>
          <a:p>
            <a:pPr indent="457200" lvl="0" marL="457200" marR="0" rtl="0" algn="l">
              <a:lnSpc>
                <a:spcPct val="90000"/>
              </a:lnSpc>
              <a:spcBef>
                <a:spcPts val="0"/>
              </a:spcBef>
              <a:spcAft>
                <a:spcPts val="0"/>
              </a:spcAft>
              <a:buNone/>
            </a:pPr>
            <a:r>
              <a:rPr b="1" lang="en-US">
                <a:solidFill>
                  <a:schemeClr val="dk1"/>
                </a:solidFill>
                <a:latin typeface="Consolas"/>
                <a:ea typeface="Consolas"/>
                <a:cs typeface="Consolas"/>
                <a:sym typeface="Consolas"/>
              </a:rPr>
              <a:t>terraform apply …</a:t>
            </a:r>
            <a:endParaRPr b="1">
              <a:solidFill>
                <a:schemeClr val="dk1"/>
              </a:solidFill>
              <a:latin typeface="Consolas"/>
              <a:ea typeface="Consolas"/>
              <a:cs typeface="Consolas"/>
              <a:sym typeface="Consolas"/>
            </a:endParaRPr>
          </a:p>
          <a:p>
            <a:pPr indent="342900" lvl="0" marL="342900" marR="0" rtl="0" algn="l">
              <a:lnSpc>
                <a:spcPct val="90000"/>
              </a:lnSpc>
              <a:spcBef>
                <a:spcPts val="0"/>
              </a:spcBef>
              <a:spcAft>
                <a:spcPts val="0"/>
              </a:spcAft>
              <a:buNone/>
            </a:pPr>
            <a:r>
              <a:t/>
            </a:r>
            <a:endParaRPr b="1" sz="1700">
              <a:solidFill>
                <a:schemeClr val="dk1"/>
              </a:solidFill>
              <a:latin typeface="Courier"/>
              <a:ea typeface="Courier"/>
              <a:cs typeface="Courier"/>
              <a:sym typeface="Courier"/>
            </a:endParaRPr>
          </a:p>
          <a:p>
            <a:pPr indent="-279400" lvl="0" marL="342900" marR="0" rtl="0" algn="l">
              <a:lnSpc>
                <a:spcPct val="90000"/>
              </a:lnSpc>
              <a:spcBef>
                <a:spcPts val="0"/>
              </a:spcBef>
              <a:spcAft>
                <a:spcPts val="0"/>
              </a:spcAft>
              <a:buClr>
                <a:srgbClr val="000000"/>
              </a:buClr>
              <a:buSzPts val="1800"/>
              <a:buChar char="●"/>
            </a:pPr>
            <a:r>
              <a:rPr lang="en-US">
                <a:solidFill>
                  <a:srgbClr val="000000"/>
                </a:solidFill>
              </a:rPr>
              <a:t>And plenty more: </a:t>
            </a:r>
            <a:r>
              <a:rPr b="1" lang="en-US">
                <a:solidFill>
                  <a:srgbClr val="000000"/>
                </a:solidFill>
                <a:latin typeface="Consolas"/>
                <a:ea typeface="Consolas"/>
                <a:cs typeface="Consolas"/>
                <a:sym typeface="Consolas"/>
              </a:rPr>
              <a:t>terraform --help</a:t>
            </a:r>
            <a:r>
              <a:rPr b="1" lang="en-US">
                <a:solidFill>
                  <a:srgbClr val="000000"/>
                </a:solidFill>
                <a:latin typeface="Courier"/>
                <a:ea typeface="Courier"/>
                <a:cs typeface="Courier"/>
                <a:sym typeface="Courier"/>
              </a:rPr>
              <a:t> </a:t>
            </a:r>
            <a:r>
              <a:rPr lang="en-US">
                <a:solidFill>
                  <a:srgbClr val="000000"/>
                </a:solidFill>
              </a:rPr>
              <a:t>or </a:t>
            </a:r>
            <a:r>
              <a:rPr lang="en-US" u="sng">
                <a:solidFill>
                  <a:schemeClr val="hlink"/>
                </a:solidFill>
                <a:hlinkClick r:id="rId3"/>
              </a:rPr>
              <a:t>https://www.terraform.io/docs/commands/index.html</a:t>
            </a:r>
            <a:r>
              <a:rPr lang="en-US">
                <a:solidFill>
                  <a:srgbClr val="000000"/>
                </a:solidFill>
              </a:rPr>
              <a:t> </a:t>
            </a:r>
            <a:endParaRPr>
              <a:solidFill>
                <a:srgbClr val="000000"/>
              </a:solidFill>
            </a:endParaRPr>
          </a:p>
          <a:p>
            <a:pPr indent="0" lvl="0" marL="0" marR="0" rtl="0" algn="l">
              <a:lnSpc>
                <a:spcPct val="90000"/>
              </a:lnSpc>
              <a:spcBef>
                <a:spcPts val="0"/>
              </a:spcBef>
              <a:spcAft>
                <a:spcPts val="0"/>
              </a:spcAft>
              <a:buNone/>
            </a:pPr>
            <a:r>
              <a:t/>
            </a:r>
            <a:endParaRPr b="1">
              <a:solidFill>
                <a:srgbClr val="000000"/>
              </a:solidFill>
              <a:latin typeface="Courier"/>
              <a:ea typeface="Courier"/>
              <a:cs typeface="Courier"/>
              <a:sym typeface="Courier"/>
            </a:endParaRPr>
          </a:p>
          <a:p>
            <a:pPr indent="-279400" lvl="0" marL="342900" marR="0" rtl="0" algn="l">
              <a:lnSpc>
                <a:spcPct val="90000"/>
              </a:lnSpc>
              <a:spcBef>
                <a:spcPts val="0"/>
              </a:spcBef>
              <a:spcAft>
                <a:spcPts val="0"/>
              </a:spcAft>
              <a:buClr>
                <a:srgbClr val="000000"/>
              </a:buClr>
              <a:buSzPts val="1800"/>
              <a:buChar char="●"/>
            </a:pPr>
            <a:r>
              <a:rPr lang="en-US">
                <a:solidFill>
                  <a:srgbClr val="000000"/>
                </a:solidFill>
              </a:rPr>
              <a:t>Third-party SDKs also available for running and interacting with Terraform (e.g., </a:t>
            </a:r>
            <a:r>
              <a:rPr b="1" lang="en-US">
                <a:solidFill>
                  <a:srgbClr val="000000"/>
                </a:solidFill>
                <a:latin typeface="Consolas"/>
                <a:ea typeface="Consolas"/>
                <a:cs typeface="Consolas"/>
                <a:sym typeface="Consolas"/>
              </a:rPr>
              <a:t>scalr</a:t>
            </a:r>
            <a:r>
              <a:rPr lang="en-US">
                <a:solidFill>
                  <a:srgbClr val="000000"/>
                </a:solidFill>
              </a:rPr>
              <a:t>)</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297" name="Google Shape;297;p4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idx="12" type="sldNum"/>
          </p:nvPr>
        </p:nvSpPr>
        <p:spPr>
          <a:xfrm>
            <a:off x="8504999" y="4902993"/>
            <a:ext cx="625500" cy="223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04" name="Google Shape;304;p43"/>
          <p:cNvSpPr txBox="1"/>
          <p:nvPr/>
        </p:nvSpPr>
        <p:spPr>
          <a:xfrm>
            <a:off x="0" y="0"/>
            <a:ext cx="2307300" cy="5150400"/>
          </a:xfrm>
          <a:prstGeom prst="rect">
            <a:avLst/>
          </a:prstGeom>
          <a:solidFill>
            <a:srgbClr val="F17E3A"/>
          </a:solidFill>
          <a:ln>
            <a:noFill/>
          </a:ln>
        </p:spPr>
        <p:txBody>
          <a:bodyPr anchorCtr="0" anchor="t" bIns="68575" lIns="68575" spcFirstLastPara="1" rIns="68575" wrap="square" tIns="68575">
            <a:noAutofit/>
          </a:bodyPr>
          <a:lstStyle/>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rPr b="1" lang="en-US" sz="1800">
                <a:solidFill>
                  <a:srgbClr val="FFFFFF"/>
                </a:solidFill>
                <a:latin typeface="Helvetica Neue"/>
                <a:ea typeface="Helvetica Neue"/>
                <a:cs typeface="Helvetica Neue"/>
                <a:sym typeface="Helvetica Neue"/>
              </a:rPr>
              <a:t>Terraform Command Flow</a:t>
            </a:r>
            <a:endParaRPr b="1" sz="1800">
              <a:solidFill>
                <a:srgbClr val="FFFFFF"/>
              </a:solidFill>
              <a:latin typeface="Helvetica Neue"/>
              <a:ea typeface="Helvetica Neue"/>
              <a:cs typeface="Helvetica Neue"/>
              <a:sym typeface="Helvetica Neue"/>
            </a:endParaRPr>
          </a:p>
        </p:txBody>
      </p:sp>
      <p:pic>
        <p:nvPicPr>
          <p:cNvPr id="305" name="Google Shape;305;p43"/>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Consolas"/>
                <a:ea typeface="Consolas"/>
                <a:cs typeface="Consolas"/>
                <a:sym typeface="Consolas"/>
              </a:rPr>
              <a:t>t</a:t>
            </a:r>
            <a:r>
              <a:rPr b="1" lang="en-US">
                <a:latin typeface="Consolas"/>
                <a:ea typeface="Consolas"/>
                <a:cs typeface="Consolas"/>
                <a:sym typeface="Consolas"/>
              </a:rPr>
              <a:t>erraform init</a:t>
            </a:r>
            <a:endParaRPr b="1">
              <a:latin typeface="Consolas"/>
              <a:ea typeface="Consolas"/>
              <a:cs typeface="Consolas"/>
              <a:sym typeface="Consolas"/>
            </a:endParaRPr>
          </a:p>
        </p:txBody>
      </p:sp>
      <p:sp>
        <p:nvSpPr>
          <p:cNvPr id="311" name="Google Shape;311;p44"/>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79400" lvl="0" marL="342900" marR="0" rtl="0" algn="l">
              <a:lnSpc>
                <a:spcPct val="90000"/>
              </a:lnSpc>
              <a:spcBef>
                <a:spcPts val="0"/>
              </a:spcBef>
              <a:spcAft>
                <a:spcPts val="0"/>
              </a:spcAft>
              <a:buClr>
                <a:srgbClr val="000000"/>
              </a:buClr>
              <a:buSzPts val="1800"/>
              <a:buChar char="●"/>
            </a:pPr>
            <a:r>
              <a:rPr lang="en-US">
                <a:solidFill>
                  <a:srgbClr val="000000"/>
                </a:solidFill>
              </a:rPr>
              <a:t>a special command, run before other commands/operations</a:t>
            </a:r>
            <a:endParaRPr>
              <a:solidFill>
                <a:srgbClr val="000000"/>
              </a:solidFill>
            </a:endParaRPr>
          </a:p>
          <a:p>
            <a:pPr indent="-279400" lvl="0" marL="342900" marR="0" rtl="0" algn="l">
              <a:lnSpc>
                <a:spcPct val="90000"/>
              </a:lnSpc>
              <a:spcBef>
                <a:spcPts val="0"/>
              </a:spcBef>
              <a:spcAft>
                <a:spcPts val="0"/>
              </a:spcAft>
              <a:buClr>
                <a:srgbClr val="000000"/>
              </a:buClr>
              <a:buSzPts val="1800"/>
              <a:buChar char="●"/>
            </a:pPr>
            <a:r>
              <a:rPr lang="en-US">
                <a:solidFill>
                  <a:srgbClr val="000000"/>
                </a:solidFill>
              </a:rPr>
              <a:t>what does it do?</a:t>
            </a:r>
            <a:endParaRPr>
              <a:solidFill>
                <a:srgbClr val="000000"/>
              </a:solidFill>
            </a:endParaRPr>
          </a:p>
          <a:p>
            <a:pPr indent="-279400" lvl="1" marL="685800" marR="0" rtl="0" algn="l">
              <a:lnSpc>
                <a:spcPct val="90000"/>
              </a:lnSpc>
              <a:spcBef>
                <a:spcPts val="0"/>
              </a:spcBef>
              <a:spcAft>
                <a:spcPts val="0"/>
              </a:spcAft>
              <a:buClr>
                <a:srgbClr val="000000"/>
              </a:buClr>
              <a:buSzPts val="1800"/>
              <a:buChar char="○"/>
            </a:pPr>
            <a:r>
              <a:rPr lang="en-US" sz="1800">
                <a:solidFill>
                  <a:srgbClr val="000000"/>
                </a:solidFill>
              </a:rPr>
              <a:t>downloads required provider packages</a:t>
            </a:r>
            <a:endParaRPr sz="1800">
              <a:solidFill>
                <a:srgbClr val="000000"/>
              </a:solidFill>
            </a:endParaRPr>
          </a:p>
          <a:p>
            <a:pPr indent="-279400" lvl="1" marL="685800" marR="0" rtl="0" algn="l">
              <a:lnSpc>
                <a:spcPct val="90000"/>
              </a:lnSpc>
              <a:spcBef>
                <a:spcPts val="0"/>
              </a:spcBef>
              <a:spcAft>
                <a:spcPts val="0"/>
              </a:spcAft>
              <a:buClr>
                <a:srgbClr val="000000"/>
              </a:buClr>
              <a:buSzPts val="1800"/>
              <a:buChar char="○"/>
            </a:pPr>
            <a:r>
              <a:rPr lang="en-US" sz="1800">
                <a:solidFill>
                  <a:srgbClr val="000000"/>
                </a:solidFill>
              </a:rPr>
              <a:t>downloads modules referenced in the HCL (more on modules later)</a:t>
            </a:r>
            <a:endParaRPr sz="1800">
              <a:solidFill>
                <a:srgbClr val="000000"/>
              </a:solidFill>
            </a:endParaRPr>
          </a:p>
          <a:p>
            <a:pPr indent="-279400" lvl="1" marL="685800" marR="0" rtl="0" algn="l">
              <a:lnSpc>
                <a:spcPct val="90000"/>
              </a:lnSpc>
              <a:spcBef>
                <a:spcPts val="0"/>
              </a:spcBef>
              <a:spcAft>
                <a:spcPts val="0"/>
              </a:spcAft>
              <a:buClr>
                <a:srgbClr val="000000"/>
              </a:buClr>
              <a:buSzPts val="1800"/>
              <a:buChar char="○"/>
            </a:pPr>
            <a:r>
              <a:rPr lang="en-US" sz="1800">
                <a:solidFill>
                  <a:srgbClr val="000000"/>
                </a:solidFill>
              </a:rPr>
              <a:t>initializes state</a:t>
            </a:r>
            <a:endParaRPr sz="1800">
              <a:solidFill>
                <a:srgbClr val="000000"/>
              </a:solidFill>
            </a:endParaRPr>
          </a:p>
          <a:p>
            <a:pPr indent="-273050" lvl="2" marL="1028700" marR="0" rtl="0" algn="l">
              <a:lnSpc>
                <a:spcPct val="90000"/>
              </a:lnSpc>
              <a:spcBef>
                <a:spcPts val="0"/>
              </a:spcBef>
              <a:spcAft>
                <a:spcPts val="0"/>
              </a:spcAft>
              <a:buClr>
                <a:srgbClr val="000000"/>
              </a:buClr>
              <a:buSzPts val="1700"/>
              <a:buChar char="■"/>
            </a:pPr>
            <a:r>
              <a:rPr lang="en-US" sz="1700">
                <a:solidFill>
                  <a:srgbClr val="000000"/>
                </a:solidFill>
              </a:rPr>
              <a:t>local state: ensuring local state file(s) exist</a:t>
            </a:r>
            <a:endParaRPr sz="1700">
              <a:solidFill>
                <a:srgbClr val="000000"/>
              </a:solidFill>
            </a:endParaRPr>
          </a:p>
          <a:p>
            <a:pPr indent="-273050" lvl="2" marL="1028700" marR="0" rtl="0" algn="l">
              <a:lnSpc>
                <a:spcPct val="90000"/>
              </a:lnSpc>
              <a:spcBef>
                <a:spcPts val="0"/>
              </a:spcBef>
              <a:spcAft>
                <a:spcPts val="0"/>
              </a:spcAft>
              <a:buClr>
                <a:srgbClr val="000000"/>
              </a:buClr>
              <a:buSzPts val="1700"/>
              <a:buChar char="■"/>
            </a:pPr>
            <a:r>
              <a:rPr lang="en-US" sz="1700">
                <a:solidFill>
                  <a:srgbClr val="000000"/>
                </a:solidFill>
              </a:rPr>
              <a:t>remote state: more complex initialization (more on remote state later)</a:t>
            </a:r>
            <a:endParaRPr sz="1700">
              <a:solidFill>
                <a:srgbClr val="000000"/>
              </a:solidFill>
            </a:endParaRPr>
          </a:p>
          <a:p>
            <a:pPr indent="-279400" lvl="1" marL="685800" marR="0" rtl="0" algn="l">
              <a:lnSpc>
                <a:spcPct val="90000"/>
              </a:lnSpc>
              <a:spcBef>
                <a:spcPts val="0"/>
              </a:spcBef>
              <a:spcAft>
                <a:spcPts val="0"/>
              </a:spcAft>
              <a:buClr>
                <a:srgbClr val="000000"/>
              </a:buClr>
              <a:buSzPts val="1800"/>
              <a:buChar char="○"/>
            </a:pPr>
            <a:r>
              <a:rPr lang="en-US" sz="1800">
                <a:solidFill>
                  <a:srgbClr val="000000"/>
                </a:solidFill>
              </a:rPr>
              <a:t>basic syntax check</a:t>
            </a:r>
            <a:endParaRPr sz="1800">
              <a:solidFill>
                <a:srgbClr val="000000"/>
              </a:solidFill>
            </a:endParaRPr>
          </a:p>
          <a:p>
            <a:pPr indent="0" lvl="0" marL="685800" marR="0" rtl="0" algn="l">
              <a:lnSpc>
                <a:spcPct val="90000"/>
              </a:lnSpc>
              <a:spcBef>
                <a:spcPts val="0"/>
              </a:spcBef>
              <a:spcAft>
                <a:spcPts val="0"/>
              </a:spcAft>
              <a:buNone/>
            </a:pPr>
            <a:r>
              <a:t/>
            </a:r>
            <a:endParaRPr>
              <a:solidFill>
                <a:srgbClr val="000000"/>
              </a:solidFill>
            </a:endParaRPr>
          </a:p>
          <a:p>
            <a:pPr indent="-279400" lvl="0" marL="342900" marR="0" rtl="0" algn="l">
              <a:lnSpc>
                <a:spcPct val="90000"/>
              </a:lnSpc>
              <a:spcBef>
                <a:spcPts val="0"/>
              </a:spcBef>
              <a:spcAft>
                <a:spcPts val="0"/>
              </a:spcAft>
              <a:buClr>
                <a:srgbClr val="000000"/>
              </a:buClr>
              <a:buSzPts val="1800"/>
              <a:buChar char="●"/>
            </a:pPr>
            <a:r>
              <a:rPr lang="en-US">
                <a:solidFill>
                  <a:srgbClr val="000000"/>
                </a:solidFill>
              </a:rPr>
              <a:t>idempotent</a:t>
            </a:r>
            <a:endParaRPr>
              <a:solidFill>
                <a:srgbClr val="000000"/>
              </a:solidFill>
            </a:endParaRPr>
          </a:p>
          <a:p>
            <a:pPr indent="0" lvl="0" marL="342900" marR="0" rtl="0" algn="l">
              <a:lnSpc>
                <a:spcPct val="90000"/>
              </a:lnSpc>
              <a:spcBef>
                <a:spcPts val="0"/>
              </a:spcBef>
              <a:spcAft>
                <a:spcPts val="0"/>
              </a:spcAft>
              <a:buNone/>
            </a:pPr>
            <a:r>
              <a:t/>
            </a:r>
            <a:endParaRPr>
              <a:solidFill>
                <a:srgbClr val="000000"/>
              </a:solidFill>
            </a:endParaRPr>
          </a:p>
          <a:p>
            <a:pPr indent="-279400" lvl="0" marL="342900" marR="0" rtl="0" algn="l">
              <a:lnSpc>
                <a:spcPct val="90000"/>
              </a:lnSpc>
              <a:spcBef>
                <a:spcPts val="0"/>
              </a:spcBef>
              <a:spcAft>
                <a:spcPts val="0"/>
              </a:spcAft>
              <a:buClr>
                <a:srgbClr val="000000"/>
              </a:buClr>
              <a:buSzPts val="1800"/>
              <a:buChar char="●"/>
            </a:pPr>
            <a:r>
              <a:rPr lang="en-US">
                <a:solidFill>
                  <a:srgbClr val="000000"/>
                </a:solidFill>
              </a:rPr>
              <a:t>remember the </a:t>
            </a:r>
            <a:r>
              <a:rPr b="1" lang="en-US">
                <a:solidFill>
                  <a:srgbClr val="000000"/>
                </a:solidFill>
                <a:latin typeface="Consolas"/>
                <a:ea typeface="Consolas"/>
                <a:cs typeface="Consolas"/>
                <a:sym typeface="Consolas"/>
              </a:rPr>
              <a:t>.terraform</a:t>
            </a:r>
            <a:r>
              <a:rPr lang="en-US">
                <a:solidFill>
                  <a:srgbClr val="000000"/>
                </a:solidFill>
              </a:rPr>
              <a:t> directory?</a:t>
            </a:r>
            <a:endParaRPr>
              <a:solidFill>
                <a:srgbClr val="000000"/>
              </a:solidFill>
            </a:endParaRPr>
          </a:p>
          <a:p>
            <a:pPr indent="-279400" lvl="1" marL="685800" marR="0" rtl="0" algn="l">
              <a:lnSpc>
                <a:spcPct val="90000"/>
              </a:lnSpc>
              <a:spcBef>
                <a:spcPts val="0"/>
              </a:spcBef>
              <a:spcAft>
                <a:spcPts val="0"/>
              </a:spcAft>
              <a:buClr>
                <a:srgbClr val="000000"/>
              </a:buClr>
              <a:buSzPts val="1800"/>
              <a:buChar char="○"/>
            </a:pPr>
            <a:r>
              <a:rPr b="1" lang="en-US" sz="1800">
                <a:solidFill>
                  <a:srgbClr val="000000"/>
                </a:solidFill>
                <a:latin typeface="Consolas"/>
                <a:ea typeface="Consolas"/>
                <a:cs typeface="Consolas"/>
                <a:sym typeface="Consolas"/>
              </a:rPr>
              <a:t>init</a:t>
            </a:r>
            <a:r>
              <a:rPr lang="en-US" sz="1800">
                <a:solidFill>
                  <a:srgbClr val="000000"/>
                </a:solidFill>
              </a:rPr>
              <a:t> downloads the provider packages and modules to this directory</a:t>
            </a:r>
            <a:endParaRPr sz="1800">
              <a:solidFill>
                <a:srgbClr val="000000"/>
              </a:solidFill>
            </a:endParaRPr>
          </a:p>
          <a:p>
            <a:pPr indent="-279400" lvl="1" marL="685800" marR="0" rtl="0" algn="l">
              <a:lnSpc>
                <a:spcPct val="90000"/>
              </a:lnSpc>
              <a:spcBef>
                <a:spcPts val="0"/>
              </a:spcBef>
              <a:spcAft>
                <a:spcPts val="0"/>
              </a:spcAft>
              <a:buClr>
                <a:srgbClr val="000000"/>
              </a:buClr>
              <a:buSzPts val="1800"/>
              <a:buChar char="○"/>
            </a:pPr>
            <a:r>
              <a:rPr lang="en-US" sz="1800">
                <a:solidFill>
                  <a:srgbClr val="000000"/>
                </a:solidFill>
              </a:rPr>
              <a:t>also where state files live.</a:t>
            </a:r>
            <a:endParaRPr sz="18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312" name="Google Shape;312;p4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lang="en-US"/>
              <a:t>Technologies we cover</a:t>
            </a:r>
            <a:endParaRPr/>
          </a:p>
        </p:txBody>
      </p:sp>
      <p:sp>
        <p:nvSpPr>
          <p:cNvPr id="91" name="Google Shape;91;p18"/>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pic>
        <p:nvPicPr>
          <p:cNvPr id="92" name="Google Shape;92;p18"/>
          <p:cNvPicPr preferRelativeResize="0"/>
          <p:nvPr/>
        </p:nvPicPr>
        <p:blipFill rotWithShape="1">
          <a:blip r:embed="rId3">
            <a:alphaModFix/>
          </a:blip>
          <a:srcRect b="0" l="0" r="0" t="13479"/>
          <a:stretch/>
        </p:blipFill>
        <p:spPr>
          <a:xfrm>
            <a:off x="765206" y="924037"/>
            <a:ext cx="7613588" cy="3912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1: First Terraform Project</a:t>
            </a:r>
            <a:endParaRPr b="1">
              <a:latin typeface="Helvetica Neue"/>
              <a:ea typeface="Helvetica Neue"/>
              <a:cs typeface="Helvetica Neue"/>
              <a:sym typeface="Helvetica Neue"/>
            </a:endParaRPr>
          </a:p>
        </p:txBody>
      </p:sp>
      <p:sp>
        <p:nvSpPr>
          <p:cNvPr id="318" name="Google Shape;318;p45"/>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1</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319" name="Google Shape;319;p4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Extending Your Project</a:t>
            </a:r>
            <a:endParaRPr b="1">
              <a:latin typeface="Helvetica Neue"/>
              <a:ea typeface="Helvetica Neue"/>
              <a:cs typeface="Helvetica Neue"/>
              <a:sym typeface="Helvetica Neue"/>
            </a:endParaRPr>
          </a:p>
        </p:txBody>
      </p:sp>
      <p:sp>
        <p:nvSpPr>
          <p:cNvPr id="325" name="Google Shape;325;p46"/>
          <p:cNvSpPr txBox="1"/>
          <p:nvPr>
            <p:ph idx="1" type="body"/>
          </p:nvPr>
        </p:nvSpPr>
        <p:spPr>
          <a:xfrm>
            <a:off x="630000" y="1206863"/>
            <a:ext cx="7884000" cy="30687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Input Variables</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Locals</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Data Sources</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Provisioners</a:t>
            </a:r>
            <a:endParaRPr sz="2000">
              <a:solidFill>
                <a:srgbClr val="000000"/>
              </a:solidFill>
            </a:endParaRPr>
          </a:p>
          <a:p>
            <a:pPr indent="-292100" lvl="1" marL="685800" marR="0" rtl="0" algn="l">
              <a:lnSpc>
                <a:spcPct val="90000"/>
              </a:lnSpc>
              <a:spcBef>
                <a:spcPts val="0"/>
              </a:spcBef>
              <a:spcAft>
                <a:spcPts val="0"/>
              </a:spcAft>
              <a:buClr>
                <a:srgbClr val="000000"/>
              </a:buClr>
              <a:buSzPts val="2000"/>
              <a:buFont typeface="Consolas"/>
              <a:buChar char="○"/>
            </a:pPr>
            <a:r>
              <a:rPr b="1" lang="en-US" sz="2000">
                <a:solidFill>
                  <a:srgbClr val="000000"/>
                </a:solidFill>
                <a:latin typeface="Consolas"/>
                <a:ea typeface="Consolas"/>
                <a:cs typeface="Consolas"/>
                <a:sym typeface="Consolas"/>
              </a:rPr>
              <a:t>remote-exec</a:t>
            </a:r>
            <a:endParaRPr b="1" sz="2000">
              <a:solidFill>
                <a:srgbClr val="000000"/>
              </a:solidFill>
              <a:latin typeface="Consolas"/>
              <a:ea typeface="Consolas"/>
              <a:cs typeface="Consolas"/>
              <a:sym typeface="Consolas"/>
            </a:endParaRPr>
          </a:p>
          <a:p>
            <a:pPr indent="-292100" lvl="1" marL="685800" marR="0" rtl="0" algn="l">
              <a:lnSpc>
                <a:spcPct val="90000"/>
              </a:lnSpc>
              <a:spcBef>
                <a:spcPts val="0"/>
              </a:spcBef>
              <a:spcAft>
                <a:spcPts val="0"/>
              </a:spcAft>
              <a:buClr>
                <a:srgbClr val="000000"/>
              </a:buClr>
              <a:buSzPts val="2000"/>
              <a:buFont typeface="Consolas"/>
              <a:buChar char="○"/>
            </a:pPr>
            <a:r>
              <a:rPr b="1" lang="en-US" sz="2000">
                <a:solidFill>
                  <a:srgbClr val="000000"/>
                </a:solidFill>
                <a:latin typeface="Consolas"/>
                <a:ea typeface="Consolas"/>
                <a:cs typeface="Consolas"/>
                <a:sym typeface="Consolas"/>
              </a:rPr>
              <a:t>local-exec</a:t>
            </a:r>
            <a:endParaRPr b="1" sz="2000">
              <a:solidFill>
                <a:srgbClr val="000000"/>
              </a:solidFill>
              <a:latin typeface="Consolas"/>
              <a:ea typeface="Consolas"/>
              <a:cs typeface="Consolas"/>
              <a:sym typeface="Consolas"/>
            </a:endParaRPr>
          </a:p>
          <a:p>
            <a:pPr indent="-292100" lvl="1" marL="685800" marR="0" rtl="0" algn="l">
              <a:lnSpc>
                <a:spcPct val="90000"/>
              </a:lnSpc>
              <a:spcBef>
                <a:spcPts val="0"/>
              </a:spcBef>
              <a:spcAft>
                <a:spcPts val="0"/>
              </a:spcAft>
              <a:buClr>
                <a:srgbClr val="000000"/>
              </a:buClr>
              <a:buSzPts val="2000"/>
              <a:buFont typeface="Consolas"/>
              <a:buChar char="○"/>
            </a:pPr>
            <a:r>
              <a:rPr b="1" lang="en-US" sz="2000">
                <a:solidFill>
                  <a:srgbClr val="000000"/>
                </a:solidFill>
                <a:latin typeface="Consolas"/>
                <a:ea typeface="Consolas"/>
                <a:cs typeface="Consolas"/>
                <a:sym typeface="Consolas"/>
              </a:rPr>
              <a:t>null_resource</a:t>
            </a:r>
            <a:endParaRPr b="1" sz="2000">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None/>
            </a:pPr>
            <a:r>
              <a:t/>
            </a:r>
            <a:endParaRPr sz="2000">
              <a:solidFill>
                <a:srgbClr val="000000"/>
              </a:solidFill>
            </a:endParaRPr>
          </a:p>
        </p:txBody>
      </p:sp>
      <p:sp>
        <p:nvSpPr>
          <p:cNvPr id="326" name="Google Shape;326;p4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32" name="Google Shape;332;p47"/>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92100" lvl="0" marL="342900" rtl="0" algn="l">
              <a:lnSpc>
                <a:spcPct val="115000"/>
              </a:lnSpc>
              <a:spcBef>
                <a:spcPts val="0"/>
              </a:spcBef>
              <a:spcAft>
                <a:spcPts val="0"/>
              </a:spcAft>
              <a:buClr>
                <a:srgbClr val="000000"/>
              </a:buClr>
              <a:buSzPts val="2000"/>
              <a:buChar char="●"/>
            </a:pPr>
            <a:r>
              <a:rPr lang="en-US" sz="2000">
                <a:solidFill>
                  <a:srgbClr val="000000"/>
                </a:solidFill>
              </a:rPr>
              <a:t>enable interchangeable values to be stored centrally and referenced single or multiple times</a:t>
            </a:r>
            <a:endParaRPr sz="2000">
              <a:solidFill>
                <a:srgbClr val="000000"/>
              </a:solidFill>
            </a:endParaRPr>
          </a:p>
          <a:p>
            <a:pPr indent="-292100" lvl="0" marL="342900" rtl="0" algn="l">
              <a:lnSpc>
                <a:spcPct val="115000"/>
              </a:lnSpc>
              <a:spcBef>
                <a:spcPts val="0"/>
              </a:spcBef>
              <a:spcAft>
                <a:spcPts val="0"/>
              </a:spcAft>
              <a:buClr>
                <a:srgbClr val="000000"/>
              </a:buClr>
              <a:buSzPts val="2000"/>
              <a:buChar char="●"/>
            </a:pPr>
            <a:r>
              <a:rPr lang="en-US" sz="2000">
                <a:solidFill>
                  <a:srgbClr val="000000"/>
                </a:solidFill>
              </a:rPr>
              <a:t>similar to variables in other languages</a:t>
            </a:r>
            <a:endParaRPr sz="2000">
              <a:solidFill>
                <a:srgbClr val="000000"/>
              </a:solidFill>
            </a:endParaRPr>
          </a:p>
          <a:p>
            <a:pPr indent="-292100" lvl="0" marL="342900" rtl="0" algn="l">
              <a:lnSpc>
                <a:spcPct val="115000"/>
              </a:lnSpc>
              <a:spcBef>
                <a:spcPts val="0"/>
              </a:spcBef>
              <a:spcAft>
                <a:spcPts val="0"/>
              </a:spcAft>
              <a:buClr>
                <a:srgbClr val="000000"/>
              </a:buClr>
              <a:buSzPts val="2000"/>
              <a:buChar char="●"/>
            </a:pPr>
            <a:r>
              <a:rPr lang="en-US" sz="2000">
                <a:solidFill>
                  <a:srgbClr val="000000"/>
                </a:solidFill>
              </a:rPr>
              <a:t>declared in </a:t>
            </a:r>
            <a:r>
              <a:rPr b="1" lang="en-US" sz="2000">
                <a:solidFill>
                  <a:srgbClr val="000000"/>
                </a:solidFill>
                <a:latin typeface="Consolas"/>
                <a:ea typeface="Consolas"/>
                <a:cs typeface="Consolas"/>
                <a:sym typeface="Consolas"/>
              </a:rPr>
              <a:t>variable</a:t>
            </a:r>
            <a:r>
              <a:rPr lang="en-US" sz="2000">
                <a:solidFill>
                  <a:srgbClr val="000000"/>
                </a:solidFill>
              </a:rPr>
              <a:t> stanzas</a:t>
            </a:r>
            <a:endParaRPr sz="2000">
              <a:solidFill>
                <a:srgbClr val="000000"/>
              </a:solidFill>
            </a:endParaRPr>
          </a:p>
          <a:p>
            <a:pPr indent="-292100" lvl="0" marL="342900" rtl="0" algn="l">
              <a:lnSpc>
                <a:spcPct val="115000"/>
              </a:lnSpc>
              <a:spcBef>
                <a:spcPts val="0"/>
              </a:spcBef>
              <a:spcAft>
                <a:spcPts val="0"/>
              </a:spcAft>
              <a:buClr>
                <a:srgbClr val="000000"/>
              </a:buClr>
              <a:buSzPts val="2000"/>
              <a:buChar char="●"/>
            </a:pPr>
            <a:r>
              <a:rPr lang="en-US" sz="2000">
                <a:solidFill>
                  <a:srgbClr val="000000"/>
                </a:solidFill>
              </a:rPr>
              <a:t>parsed first</a:t>
            </a:r>
            <a:endParaRPr sz="2000">
              <a:solidFill>
                <a:srgbClr val="000000"/>
              </a:solidFill>
            </a:endParaRPr>
          </a:p>
          <a:p>
            <a:pPr indent="-292100" lvl="0" marL="342900" rtl="0" algn="l">
              <a:lnSpc>
                <a:spcPct val="115000"/>
              </a:lnSpc>
              <a:spcBef>
                <a:spcPts val="0"/>
              </a:spcBef>
              <a:spcAft>
                <a:spcPts val="0"/>
              </a:spcAft>
              <a:buClr>
                <a:srgbClr val="000000"/>
              </a:buClr>
              <a:buSzPts val="2000"/>
              <a:buChar char="●"/>
            </a:pPr>
            <a:r>
              <a:rPr lang="en-US" sz="2000">
                <a:solidFill>
                  <a:srgbClr val="000000"/>
                </a:solidFill>
              </a:rPr>
              <a:t>cannot interpolate or reference other variables</a:t>
            </a:r>
            <a:endParaRPr sz="2000">
              <a:solidFill>
                <a:srgbClr val="000000"/>
              </a:solidFill>
            </a:endParaRPr>
          </a:p>
          <a:p>
            <a:pPr indent="-292100" lvl="0" marL="342900" rtl="0" algn="l">
              <a:lnSpc>
                <a:spcPct val="115000"/>
              </a:lnSpc>
              <a:spcBef>
                <a:spcPts val="0"/>
              </a:spcBef>
              <a:spcAft>
                <a:spcPts val="0"/>
              </a:spcAft>
              <a:buClr>
                <a:srgbClr val="000000"/>
              </a:buClr>
              <a:buSzPts val="2000"/>
              <a:buChar char="●"/>
            </a:pPr>
            <a:r>
              <a:rPr lang="en-US" sz="2000">
                <a:solidFill>
                  <a:srgbClr val="000000"/>
                </a:solidFill>
              </a:rPr>
              <a:t>allow for default values</a:t>
            </a:r>
            <a:endParaRPr sz="2000">
              <a:solidFill>
                <a:srgbClr val="000000"/>
              </a:solidFill>
            </a:endParaRPr>
          </a:p>
          <a:p>
            <a:pPr indent="-292100" lvl="0" marL="342900" rtl="0" algn="l">
              <a:lnSpc>
                <a:spcPct val="115000"/>
              </a:lnSpc>
              <a:spcBef>
                <a:spcPts val="0"/>
              </a:spcBef>
              <a:spcAft>
                <a:spcPts val="0"/>
              </a:spcAft>
              <a:buClr>
                <a:srgbClr val="000000"/>
              </a:buClr>
              <a:buSzPts val="2000"/>
              <a:buChar char="●"/>
            </a:pPr>
            <a:r>
              <a:rPr lang="en-US" sz="2000">
                <a:solidFill>
                  <a:srgbClr val="000000"/>
                </a:solidFill>
              </a:rPr>
              <a:t>optionally specify value type, e.g.,</a:t>
            </a:r>
            <a:endParaRPr sz="2000">
              <a:solidFill>
                <a:srgbClr val="000000"/>
              </a:solidFill>
            </a:endParaRPr>
          </a:p>
          <a:p>
            <a:pPr indent="-279400" lvl="1" marL="685800" rtl="0" algn="l">
              <a:lnSpc>
                <a:spcPct val="115000"/>
              </a:lnSpc>
              <a:spcBef>
                <a:spcPts val="0"/>
              </a:spcBef>
              <a:spcAft>
                <a:spcPts val="0"/>
              </a:spcAft>
              <a:buClr>
                <a:srgbClr val="000000"/>
              </a:buClr>
              <a:buSzPts val="1800"/>
              <a:buFont typeface="Consolas"/>
              <a:buChar char="○"/>
            </a:pPr>
            <a:r>
              <a:rPr b="1" lang="en-US" sz="1800">
                <a:solidFill>
                  <a:srgbClr val="000000"/>
                </a:solidFill>
                <a:latin typeface="Consolas"/>
                <a:ea typeface="Consolas"/>
                <a:cs typeface="Consolas"/>
                <a:sym typeface="Consolas"/>
              </a:rPr>
              <a:t>List, Map, String</a:t>
            </a:r>
            <a:endParaRPr b="1" sz="1800">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2000">
              <a:solidFill>
                <a:srgbClr val="000000"/>
              </a:solidFill>
            </a:endParaRPr>
          </a:p>
        </p:txBody>
      </p:sp>
      <p:sp>
        <p:nvSpPr>
          <p:cNvPr id="333" name="Google Shape;333;p4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Example Variable Definition</a:t>
            </a:r>
            <a:endParaRPr b="1">
              <a:latin typeface="Helvetica Neue"/>
              <a:ea typeface="Helvetica Neue"/>
              <a:cs typeface="Helvetica Neue"/>
              <a:sym typeface="Helvetica Neue"/>
            </a:endParaRPr>
          </a:p>
        </p:txBody>
      </p:sp>
      <p:sp>
        <p:nvSpPr>
          <p:cNvPr id="339" name="Google Shape;339;p4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340" name="Google Shape;340;p48"/>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lnSpc>
                <a:spcPct val="90000"/>
              </a:lnSpc>
              <a:spcBef>
                <a:spcPts val="0"/>
              </a:spcBef>
              <a:spcAft>
                <a:spcPts val="0"/>
              </a:spcAft>
              <a:buNone/>
            </a:pPr>
            <a:r>
              <a:rPr b="1" lang="en-US" sz="2700">
                <a:solidFill>
                  <a:srgbClr val="FF9900"/>
                </a:solidFill>
                <a:latin typeface="Courier"/>
                <a:ea typeface="Courier"/>
                <a:cs typeface="Courier"/>
                <a:sym typeface="Courier"/>
              </a:rPr>
              <a:t>variable</a:t>
            </a:r>
            <a:r>
              <a:rPr b="1" lang="en-US" sz="2700">
                <a:solidFill>
                  <a:srgbClr val="FFFFFF"/>
                </a:solidFill>
                <a:latin typeface="Courier"/>
                <a:ea typeface="Courier"/>
                <a:cs typeface="Courier"/>
                <a:sym typeface="Courier"/>
              </a:rPr>
              <a:t> </a:t>
            </a:r>
            <a:r>
              <a:rPr b="1" lang="en-US" sz="2700">
                <a:solidFill>
                  <a:srgbClr val="6FA8DC"/>
                </a:solidFill>
                <a:latin typeface="Courier"/>
                <a:ea typeface="Courier"/>
                <a:cs typeface="Courier"/>
                <a:sym typeface="Courier"/>
              </a:rPr>
              <a:t>“instance_size”</a:t>
            </a:r>
            <a:r>
              <a:rPr b="1" lang="en-US" sz="2700">
                <a:solidFill>
                  <a:srgbClr val="FFFFFF"/>
                </a:solidFill>
                <a:latin typeface="Courier"/>
                <a:ea typeface="Courier"/>
                <a:cs typeface="Courier"/>
                <a:sym typeface="Courier"/>
              </a:rPr>
              <a:t> </a:t>
            </a:r>
            <a:r>
              <a:rPr b="1" lang="en-US" sz="2700">
                <a:solidFill>
                  <a:srgbClr val="C9DAF8"/>
                </a:solidFill>
                <a:latin typeface="Courier"/>
                <a:ea typeface="Courier"/>
                <a:cs typeface="Courier"/>
                <a:sym typeface="Courier"/>
              </a:rPr>
              <a:t>{</a:t>
            </a:r>
            <a:endParaRPr b="1" sz="27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default</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a:t>
            </a:r>
            <a:r>
              <a:rPr b="1" lang="en-US" sz="2700">
                <a:solidFill>
                  <a:srgbClr val="6AA84F"/>
                </a:solidFill>
                <a:latin typeface="Courier"/>
                <a:ea typeface="Courier"/>
                <a:cs typeface="Courier"/>
                <a:sym typeface="Courier"/>
              </a:rPr>
              <a:t>t2.micro”</a:t>
            </a:r>
            <a:endParaRPr b="1" sz="2700">
              <a:solidFill>
                <a:srgbClr val="6AA84F"/>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type</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string </a:t>
            </a:r>
            <a:r>
              <a:rPr b="1" lang="en-US" sz="2700">
                <a:solidFill>
                  <a:srgbClr val="FF9900"/>
                </a:solidFill>
                <a:latin typeface="Courier"/>
                <a:ea typeface="Courier"/>
                <a:cs typeface="Courier"/>
                <a:sym typeface="Courier"/>
              </a:rPr>
              <a:t># changed in 0.12</a:t>
            </a:r>
            <a:endParaRPr b="1" sz="2700">
              <a:solidFill>
                <a:srgbClr val="FF9900"/>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6AA84F"/>
                </a:solidFill>
                <a:latin typeface="Courier"/>
                <a:ea typeface="Courier"/>
                <a:cs typeface="Courier"/>
                <a:sym typeface="Courier"/>
              </a:rPr>
              <a:t>  </a:t>
            </a:r>
            <a:r>
              <a:rPr b="1" lang="en-US" sz="2700">
                <a:solidFill>
                  <a:srgbClr val="8E7CC3"/>
                </a:solidFill>
                <a:latin typeface="Courier"/>
                <a:ea typeface="Courier"/>
                <a:cs typeface="Courier"/>
                <a:sym typeface="Courier"/>
              </a:rPr>
              <a:t>description </a:t>
            </a:r>
            <a:r>
              <a:rPr b="1" lang="en-US" sz="2700">
                <a:solidFill>
                  <a:srgbClr val="C9DAF8"/>
                </a:solidFill>
                <a:latin typeface="Courier"/>
                <a:ea typeface="Courier"/>
                <a:cs typeface="Courier"/>
                <a:sym typeface="Courier"/>
              </a:rPr>
              <a:t>= </a:t>
            </a:r>
            <a:r>
              <a:rPr b="1" lang="en-US" sz="2700">
                <a:solidFill>
                  <a:srgbClr val="6AA84F"/>
                </a:solidFill>
                <a:latin typeface="Courier"/>
                <a:ea typeface="Courier"/>
                <a:cs typeface="Courier"/>
                <a:sym typeface="Courier"/>
              </a:rPr>
              <a:t>“Size of EC2 instance”</a:t>
            </a:r>
            <a:endParaRPr b="1" sz="2700">
              <a:solidFill>
                <a:srgbClr val="6AA84F"/>
              </a:solidFill>
              <a:latin typeface="Courier"/>
              <a:ea typeface="Courier"/>
              <a:cs typeface="Courier"/>
              <a:sym typeface="Courier"/>
            </a:endParaRPr>
          </a:p>
          <a:p>
            <a:pPr indent="0" lvl="0" marL="0" rtl="0" algn="l">
              <a:lnSpc>
                <a:spcPct val="90000"/>
              </a:lnSpc>
              <a:spcBef>
                <a:spcPts val="0"/>
              </a:spcBef>
              <a:spcAft>
                <a:spcPts val="0"/>
              </a:spcAft>
              <a:buNone/>
            </a:pPr>
            <a:r>
              <a:rPr b="1" lang="en-US" sz="2700">
                <a:solidFill>
                  <a:srgbClr val="C9DAF8"/>
                </a:solidFill>
                <a:latin typeface="Courier"/>
                <a:ea typeface="Courier"/>
                <a:cs typeface="Courier"/>
                <a:sym typeface="Courier"/>
              </a:rPr>
              <a:t>}</a:t>
            </a:r>
            <a:endParaRPr b="1" sz="2700">
              <a:solidFill>
                <a:srgbClr val="C9DAF8"/>
              </a:solidFill>
              <a:latin typeface="Courier"/>
              <a:ea typeface="Courier"/>
              <a:cs typeface="Courier"/>
              <a:sym typeface="Couri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Locals</a:t>
            </a:r>
            <a:endParaRPr b="1">
              <a:latin typeface="Helvetica Neue"/>
              <a:ea typeface="Helvetica Neue"/>
              <a:cs typeface="Helvetica Neue"/>
              <a:sym typeface="Helvetica Neue"/>
            </a:endParaRPr>
          </a:p>
        </p:txBody>
      </p:sp>
      <p:sp>
        <p:nvSpPr>
          <p:cNvPr id="346" name="Google Shape;346;p49"/>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mutable values that allow for interpolation and inference</a:t>
            </a:r>
            <a:endParaRPr sz="2000">
              <a:solidFill>
                <a:srgbClr val="000000"/>
              </a:solidFill>
            </a:endParaRPr>
          </a:p>
          <a:p>
            <a:pPr indent="0" lvl="0" marL="34290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b="1" lang="en-US" sz="2000">
                <a:solidFill>
                  <a:srgbClr val="000000"/>
                </a:solidFill>
                <a:latin typeface="Helvetica Neue"/>
                <a:ea typeface="Helvetica Neue"/>
                <a:cs typeface="Helvetica Neue"/>
                <a:sym typeface="Helvetica Neue"/>
              </a:rPr>
              <a:t>CAN</a:t>
            </a:r>
            <a:r>
              <a:rPr lang="en-US" sz="2000">
                <a:solidFill>
                  <a:srgbClr val="000000"/>
                </a:solidFill>
              </a:rPr>
              <a:t> reference variables and other locals</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b="1" lang="en-US" sz="2000">
                <a:solidFill>
                  <a:srgbClr val="000000"/>
                </a:solidFill>
                <a:latin typeface="Helvetica Neue"/>
                <a:ea typeface="Helvetica Neue"/>
                <a:cs typeface="Helvetica Neue"/>
                <a:sym typeface="Helvetica Neue"/>
              </a:rPr>
              <a:t>CAN’T</a:t>
            </a:r>
            <a:r>
              <a:rPr lang="en-US" sz="2000">
                <a:solidFill>
                  <a:srgbClr val="000000"/>
                </a:solidFill>
              </a:rPr>
              <a:t> be set via arguments from the command line</a:t>
            </a:r>
            <a:endParaRPr sz="2000">
              <a:solidFill>
                <a:srgbClr val="000000"/>
              </a:solidFill>
            </a:endParaRPr>
          </a:p>
          <a:p>
            <a:pPr indent="0" lvl="0" marL="34290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use them when a value is used in many places in your code and that value is likely to change</a:t>
            </a:r>
            <a:endParaRPr sz="2000">
              <a:solidFill>
                <a:srgbClr val="000000"/>
              </a:solidFill>
            </a:endParaRPr>
          </a:p>
          <a:p>
            <a:pPr indent="0" lvl="0" marL="34290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don’t overuse them or your code can be difficult to read</a:t>
            </a:r>
            <a:endParaRPr sz="2000">
              <a:solidFill>
                <a:srgbClr val="000000"/>
              </a:solidFill>
            </a:endParaRPr>
          </a:p>
        </p:txBody>
      </p:sp>
      <p:sp>
        <p:nvSpPr>
          <p:cNvPr id="347" name="Google Shape;347;p4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Local Definitions</a:t>
            </a:r>
            <a:endParaRPr b="1">
              <a:latin typeface="Helvetica Neue"/>
              <a:ea typeface="Helvetica Neue"/>
              <a:cs typeface="Helvetica Neue"/>
              <a:sym typeface="Helvetica Neue"/>
            </a:endParaRPr>
          </a:p>
        </p:txBody>
      </p:sp>
      <p:sp>
        <p:nvSpPr>
          <p:cNvPr id="353" name="Google Shape;353;p5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354" name="Google Shape;354;p50"/>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lnSpc>
                <a:spcPct val="90000"/>
              </a:lnSpc>
              <a:spcBef>
                <a:spcPts val="0"/>
              </a:spcBef>
              <a:spcAft>
                <a:spcPts val="0"/>
              </a:spcAft>
              <a:buNone/>
            </a:pPr>
            <a:r>
              <a:t/>
            </a:r>
            <a:endParaRPr b="1" sz="2300">
              <a:solidFill>
                <a:srgbClr val="FF9900"/>
              </a:solidFill>
              <a:latin typeface="Courier"/>
              <a:ea typeface="Courier"/>
              <a:cs typeface="Courier"/>
              <a:sym typeface="Courier"/>
            </a:endParaRPr>
          </a:p>
          <a:p>
            <a:pPr indent="0" lvl="0" marL="0" rtl="0" algn="l">
              <a:lnSpc>
                <a:spcPct val="90000"/>
              </a:lnSpc>
              <a:spcBef>
                <a:spcPts val="0"/>
              </a:spcBef>
              <a:spcAft>
                <a:spcPts val="0"/>
              </a:spcAft>
              <a:buNone/>
            </a:pPr>
            <a:r>
              <a:t/>
            </a:r>
            <a:endParaRPr b="1" sz="2300">
              <a:solidFill>
                <a:srgbClr val="FF9900"/>
              </a:solidFill>
              <a:latin typeface="Courier"/>
              <a:ea typeface="Courier"/>
              <a:cs typeface="Courier"/>
              <a:sym typeface="Courier"/>
            </a:endParaRPr>
          </a:p>
          <a:p>
            <a:pPr indent="0" lvl="0" marL="0" rtl="0" algn="l">
              <a:lnSpc>
                <a:spcPct val="90000"/>
              </a:lnSpc>
              <a:spcBef>
                <a:spcPts val="0"/>
              </a:spcBef>
              <a:spcAft>
                <a:spcPts val="0"/>
              </a:spcAft>
              <a:buNone/>
            </a:pPr>
            <a:r>
              <a:rPr b="1" lang="en-US" sz="2500">
                <a:solidFill>
                  <a:srgbClr val="FF9900"/>
                </a:solidFill>
                <a:latin typeface="Courier"/>
                <a:ea typeface="Courier"/>
                <a:cs typeface="Courier"/>
                <a:sym typeface="Courier"/>
              </a:rPr>
              <a:t>locals</a:t>
            </a:r>
            <a:r>
              <a:rPr b="1" lang="en-US" sz="2500">
                <a:solidFill>
                  <a:srgbClr val="FFFFFF"/>
                </a:solidFill>
                <a:latin typeface="Courier"/>
                <a:ea typeface="Courier"/>
                <a:cs typeface="Courier"/>
                <a:sym typeface="Courier"/>
              </a:rPr>
              <a:t> </a:t>
            </a:r>
            <a:r>
              <a:rPr b="1" lang="en-US" sz="2500">
                <a:solidFill>
                  <a:srgbClr val="C9DAF8"/>
                </a:solidFill>
                <a:latin typeface="Courier"/>
                <a:ea typeface="Courier"/>
                <a:cs typeface="Courier"/>
                <a:sym typeface="Courier"/>
              </a:rPr>
              <a:t>{</a:t>
            </a:r>
            <a:endParaRPr b="1" sz="25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2500">
                <a:solidFill>
                  <a:srgbClr val="C9DAF8"/>
                </a:solidFill>
                <a:latin typeface="Courier"/>
                <a:ea typeface="Courier"/>
                <a:cs typeface="Courier"/>
                <a:sym typeface="Courier"/>
              </a:rPr>
              <a:t>  </a:t>
            </a:r>
            <a:r>
              <a:rPr b="1" lang="en-US" sz="2500">
                <a:solidFill>
                  <a:srgbClr val="8E7CC3"/>
                </a:solidFill>
                <a:latin typeface="Courier"/>
                <a:ea typeface="Courier"/>
                <a:cs typeface="Courier"/>
                <a:sym typeface="Courier"/>
              </a:rPr>
              <a:t>one</a:t>
            </a:r>
            <a:r>
              <a:rPr b="1" lang="en-US" sz="2500">
                <a:solidFill>
                  <a:srgbClr val="C9DAF8"/>
                </a:solidFill>
                <a:latin typeface="Courier"/>
                <a:ea typeface="Courier"/>
                <a:cs typeface="Courier"/>
                <a:sym typeface="Courier"/>
              </a:rPr>
              <a:t>       = </a:t>
            </a:r>
            <a:r>
              <a:rPr b="1" lang="en-US" sz="2500">
                <a:solidFill>
                  <a:srgbClr val="6AA84F"/>
                </a:solidFill>
                <a:latin typeface="Courier"/>
                <a:ea typeface="Courier"/>
                <a:cs typeface="Courier"/>
                <a:sym typeface="Courier"/>
              </a:rPr>
              <a:t>“1”</a:t>
            </a:r>
            <a:endParaRPr b="1" sz="2500">
              <a:solidFill>
                <a:srgbClr val="6AA84F"/>
              </a:solidFill>
              <a:latin typeface="Courier"/>
              <a:ea typeface="Courier"/>
              <a:cs typeface="Courier"/>
              <a:sym typeface="Courier"/>
            </a:endParaRPr>
          </a:p>
          <a:p>
            <a:pPr indent="0" lvl="0" marL="0" rtl="0" algn="l">
              <a:spcBef>
                <a:spcPts val="0"/>
              </a:spcBef>
              <a:spcAft>
                <a:spcPts val="0"/>
              </a:spcAft>
              <a:buNone/>
            </a:pPr>
            <a:r>
              <a:rPr b="1" lang="en-US" sz="2500">
                <a:solidFill>
                  <a:srgbClr val="C9DAF8"/>
                </a:solidFill>
                <a:latin typeface="Courier"/>
                <a:ea typeface="Courier"/>
                <a:cs typeface="Courier"/>
                <a:sym typeface="Courier"/>
              </a:rPr>
              <a:t>  </a:t>
            </a:r>
            <a:r>
              <a:rPr b="1" lang="en-US" sz="2500">
                <a:solidFill>
                  <a:srgbClr val="8E7CC3"/>
                </a:solidFill>
                <a:latin typeface="Courier"/>
                <a:ea typeface="Courier"/>
                <a:cs typeface="Courier"/>
                <a:sym typeface="Courier"/>
              </a:rPr>
              <a:t>twelve</a:t>
            </a:r>
            <a:r>
              <a:rPr b="1" lang="en-US" sz="2500">
                <a:solidFill>
                  <a:srgbClr val="C9DAF8"/>
                </a:solidFill>
                <a:latin typeface="Courier"/>
                <a:ea typeface="Courier"/>
                <a:cs typeface="Courier"/>
                <a:sym typeface="Courier"/>
              </a:rPr>
              <a:t>    = </a:t>
            </a:r>
            <a:r>
              <a:rPr b="1" lang="en-US" sz="2500">
                <a:solidFill>
                  <a:srgbClr val="6AA84F"/>
                </a:solidFill>
                <a:latin typeface="Courier"/>
                <a:ea typeface="Courier"/>
                <a:cs typeface="Courier"/>
                <a:sym typeface="Courier"/>
              </a:rPr>
              <a:t>“</a:t>
            </a:r>
            <a:r>
              <a:rPr b="1" lang="en-US" sz="2500">
                <a:solidFill>
                  <a:srgbClr val="C9DAF8"/>
                </a:solidFill>
                <a:latin typeface="Courier"/>
                <a:ea typeface="Courier"/>
                <a:cs typeface="Courier"/>
                <a:sym typeface="Courier"/>
              </a:rPr>
              <a:t>${local.</a:t>
            </a:r>
            <a:r>
              <a:rPr b="1" lang="en-US" sz="2500">
                <a:solidFill>
                  <a:srgbClr val="8E7CC3"/>
                </a:solidFill>
                <a:latin typeface="Courier"/>
                <a:ea typeface="Courier"/>
                <a:cs typeface="Courier"/>
                <a:sym typeface="Courier"/>
              </a:rPr>
              <a:t>one</a:t>
            </a:r>
            <a:r>
              <a:rPr b="1" lang="en-US" sz="2500">
                <a:solidFill>
                  <a:srgbClr val="C9DAF8"/>
                </a:solidFill>
                <a:latin typeface="Courier"/>
                <a:ea typeface="Courier"/>
                <a:cs typeface="Courier"/>
                <a:sym typeface="Courier"/>
              </a:rPr>
              <a:t>}</a:t>
            </a:r>
            <a:r>
              <a:rPr b="1" lang="en-US" sz="2500">
                <a:solidFill>
                  <a:srgbClr val="6AA84F"/>
                </a:solidFill>
                <a:latin typeface="Courier"/>
                <a:ea typeface="Courier"/>
                <a:cs typeface="Courier"/>
                <a:sym typeface="Courier"/>
              </a:rPr>
              <a:t>2”</a:t>
            </a:r>
            <a:endParaRPr b="1" sz="2500">
              <a:solidFill>
                <a:srgbClr val="6AA84F"/>
              </a:solidFill>
              <a:latin typeface="Courier"/>
              <a:ea typeface="Courier"/>
              <a:cs typeface="Courier"/>
              <a:sym typeface="Courier"/>
            </a:endParaRPr>
          </a:p>
          <a:p>
            <a:pPr indent="0" lvl="0" marL="0" rtl="0" algn="l">
              <a:spcBef>
                <a:spcPts val="0"/>
              </a:spcBef>
              <a:spcAft>
                <a:spcPts val="0"/>
              </a:spcAft>
              <a:buNone/>
            </a:pPr>
            <a:r>
              <a:rPr b="1" lang="en-US" sz="2500">
                <a:solidFill>
                  <a:srgbClr val="C9DAF8"/>
                </a:solidFill>
                <a:latin typeface="Courier"/>
                <a:ea typeface="Courier"/>
                <a:cs typeface="Courier"/>
                <a:sym typeface="Courier"/>
              </a:rPr>
              <a:t>  </a:t>
            </a:r>
            <a:r>
              <a:rPr b="1" lang="en-US" sz="2500">
                <a:solidFill>
                  <a:srgbClr val="8E7CC3"/>
                </a:solidFill>
                <a:latin typeface="Courier"/>
                <a:ea typeface="Courier"/>
                <a:cs typeface="Courier"/>
                <a:sym typeface="Courier"/>
              </a:rPr>
              <a:t>onetwelve</a:t>
            </a:r>
            <a:r>
              <a:rPr b="1" lang="en-US" sz="2500">
                <a:solidFill>
                  <a:srgbClr val="C9DAF8"/>
                </a:solidFill>
                <a:latin typeface="Courier"/>
                <a:ea typeface="Courier"/>
                <a:cs typeface="Courier"/>
                <a:sym typeface="Courier"/>
              </a:rPr>
              <a:t> = </a:t>
            </a:r>
            <a:r>
              <a:rPr b="1" lang="en-US" sz="2500">
                <a:solidFill>
                  <a:srgbClr val="6AA84F"/>
                </a:solidFill>
                <a:latin typeface="Courier"/>
                <a:ea typeface="Courier"/>
                <a:cs typeface="Courier"/>
                <a:sym typeface="Courier"/>
              </a:rPr>
              <a:t>“</a:t>
            </a:r>
            <a:r>
              <a:rPr b="1" lang="en-US" sz="2500">
                <a:solidFill>
                  <a:srgbClr val="C9DAF8"/>
                </a:solidFill>
                <a:latin typeface="Courier"/>
                <a:ea typeface="Courier"/>
                <a:cs typeface="Courier"/>
                <a:sym typeface="Courier"/>
              </a:rPr>
              <a:t>${local.</a:t>
            </a:r>
            <a:r>
              <a:rPr b="1" lang="en-US" sz="2500">
                <a:solidFill>
                  <a:srgbClr val="8E7CC3"/>
                </a:solidFill>
                <a:latin typeface="Courier"/>
                <a:ea typeface="Courier"/>
                <a:cs typeface="Courier"/>
                <a:sym typeface="Courier"/>
              </a:rPr>
              <a:t>one</a:t>
            </a:r>
            <a:r>
              <a:rPr b="1" lang="en-US" sz="2500">
                <a:solidFill>
                  <a:srgbClr val="C9DAF8"/>
                </a:solidFill>
                <a:latin typeface="Courier"/>
                <a:ea typeface="Courier"/>
                <a:cs typeface="Courier"/>
                <a:sym typeface="Courier"/>
              </a:rPr>
              <a:t>}${local.</a:t>
            </a:r>
            <a:r>
              <a:rPr b="1" lang="en-US" sz="2500">
                <a:solidFill>
                  <a:srgbClr val="8E7CC3"/>
                </a:solidFill>
                <a:latin typeface="Courier"/>
                <a:ea typeface="Courier"/>
                <a:cs typeface="Courier"/>
                <a:sym typeface="Courier"/>
              </a:rPr>
              <a:t>twelve</a:t>
            </a:r>
            <a:r>
              <a:rPr b="1" lang="en-US" sz="2500">
                <a:solidFill>
                  <a:srgbClr val="C9DAF8"/>
                </a:solidFill>
                <a:latin typeface="Courier"/>
                <a:ea typeface="Courier"/>
                <a:cs typeface="Courier"/>
                <a:sym typeface="Courier"/>
              </a:rPr>
              <a:t>}</a:t>
            </a:r>
            <a:r>
              <a:rPr b="1" lang="en-US" sz="2500">
                <a:solidFill>
                  <a:srgbClr val="6AA84F"/>
                </a:solidFill>
                <a:latin typeface="Courier"/>
                <a:ea typeface="Courier"/>
                <a:cs typeface="Courier"/>
                <a:sym typeface="Courier"/>
              </a:rPr>
              <a:t>”</a:t>
            </a:r>
            <a:endParaRPr b="1" sz="2500">
              <a:solidFill>
                <a:srgbClr val="6AA84F"/>
              </a:solidFill>
              <a:latin typeface="Courier"/>
              <a:ea typeface="Courier"/>
              <a:cs typeface="Courier"/>
              <a:sym typeface="Courier"/>
            </a:endParaRPr>
          </a:p>
          <a:p>
            <a:pPr indent="0" lvl="0" marL="0" rtl="0" algn="l">
              <a:lnSpc>
                <a:spcPct val="90000"/>
              </a:lnSpc>
              <a:spcBef>
                <a:spcPts val="0"/>
              </a:spcBef>
              <a:spcAft>
                <a:spcPts val="0"/>
              </a:spcAft>
              <a:buNone/>
            </a:pPr>
            <a:r>
              <a:rPr b="1" lang="en-US" sz="2500">
                <a:solidFill>
                  <a:srgbClr val="C9DAF8"/>
                </a:solidFill>
                <a:latin typeface="Courier"/>
                <a:ea typeface="Courier"/>
                <a:cs typeface="Courier"/>
                <a:sym typeface="Courier"/>
              </a:rPr>
              <a:t>}</a:t>
            </a:r>
            <a:endParaRPr b="1" sz="2500">
              <a:solidFill>
                <a:srgbClr val="C9DAF8"/>
              </a:solidFill>
              <a:latin typeface="Courier"/>
              <a:ea typeface="Courier"/>
              <a:cs typeface="Courier"/>
              <a:sym typeface="Couri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Data Sources</a:t>
            </a:r>
            <a:endParaRPr b="1">
              <a:latin typeface="Helvetica Neue"/>
              <a:ea typeface="Helvetica Neue"/>
              <a:cs typeface="Helvetica Neue"/>
              <a:sym typeface="Helvetica Neue"/>
            </a:endParaRPr>
          </a:p>
        </p:txBody>
      </p:sp>
      <p:sp>
        <p:nvSpPr>
          <p:cNvPr id="360" name="Google Shape;360;p51"/>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logical references to data objects stored externally to the </a:t>
            </a:r>
            <a:r>
              <a:rPr b="1" lang="en-US" sz="2000">
                <a:solidFill>
                  <a:srgbClr val="000000"/>
                </a:solidFill>
                <a:latin typeface="Consolas"/>
                <a:ea typeface="Consolas"/>
                <a:cs typeface="Consolas"/>
                <a:sym typeface="Consolas"/>
              </a:rPr>
              <a:t>tfstate</a:t>
            </a:r>
            <a:r>
              <a:rPr lang="en-US" sz="2000">
                <a:solidFill>
                  <a:srgbClr val="000000"/>
                </a:solidFill>
              </a:rPr>
              <a:t> file</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allows you to reference resources not created by Terraform</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examples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current default region in AWS CLI</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AMI ID search</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AWS ARN lookup</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AWS VPC CIDR range</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p:txBody>
      </p:sp>
      <p:sp>
        <p:nvSpPr>
          <p:cNvPr id="361" name="Google Shape;361;p5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Data Source Example: AWS AMI Lookup</a:t>
            </a:r>
            <a:endParaRPr b="1">
              <a:latin typeface="Helvetica Neue"/>
              <a:ea typeface="Helvetica Neue"/>
              <a:cs typeface="Helvetica Neue"/>
              <a:sym typeface="Helvetica Neue"/>
            </a:endParaRPr>
          </a:p>
        </p:txBody>
      </p:sp>
      <p:sp>
        <p:nvSpPr>
          <p:cNvPr id="367" name="Google Shape;367;p5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368" name="Google Shape;368;p52"/>
          <p:cNvSpPr txBox="1"/>
          <p:nvPr>
            <p:ph idx="1" type="body"/>
          </p:nvPr>
        </p:nvSpPr>
        <p:spPr>
          <a:xfrm>
            <a:off x="0" y="901275"/>
            <a:ext cx="9144000" cy="40017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lnSpc>
                <a:spcPct val="90000"/>
              </a:lnSpc>
              <a:spcBef>
                <a:spcPts val="0"/>
              </a:spcBef>
              <a:spcAft>
                <a:spcPts val="0"/>
              </a:spcAft>
              <a:buClr>
                <a:schemeClr val="dk1"/>
              </a:buClr>
              <a:buSzPts val="800"/>
              <a:buFont typeface="Arial"/>
              <a:buNone/>
            </a:pPr>
            <a:r>
              <a:rPr b="1" lang="en-US">
                <a:solidFill>
                  <a:srgbClr val="FF9900"/>
                </a:solidFill>
                <a:latin typeface="Courier"/>
                <a:ea typeface="Courier"/>
                <a:cs typeface="Courier"/>
                <a:sym typeface="Courier"/>
              </a:rPr>
              <a:t>data </a:t>
            </a:r>
            <a:r>
              <a:rPr b="1" lang="en-US">
                <a:solidFill>
                  <a:srgbClr val="6D9EEB"/>
                </a:solidFill>
                <a:latin typeface="Courier"/>
                <a:ea typeface="Courier"/>
                <a:cs typeface="Courier"/>
                <a:sym typeface="Courier"/>
              </a:rPr>
              <a:t>"aws_ami" "latest-ubuntu"</a:t>
            </a:r>
            <a:r>
              <a:rPr b="1" lang="en-US">
                <a:solidFill>
                  <a:srgbClr val="FF9900"/>
                </a:solidFill>
                <a:latin typeface="Courier"/>
                <a:ea typeface="Courier"/>
                <a:cs typeface="Courier"/>
                <a:sym typeface="Courier"/>
              </a:rPr>
              <a:t> </a:t>
            </a:r>
            <a:r>
              <a:rPr b="1" lang="en-US">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most_recent</a:t>
            </a:r>
            <a:r>
              <a:rPr b="1" lang="en-US">
                <a:solidFill>
                  <a:srgbClr val="C9DAF8"/>
                </a:solidFill>
                <a:latin typeface="Courier"/>
                <a:ea typeface="Courier"/>
                <a:cs typeface="Courier"/>
                <a:sym typeface="Courier"/>
              </a:rPr>
              <a:t> = </a:t>
            </a:r>
            <a:r>
              <a:rPr b="1" lang="en-US">
                <a:solidFill>
                  <a:srgbClr val="6AA84F"/>
                </a:solidFill>
                <a:latin typeface="Courier"/>
                <a:ea typeface="Courier"/>
                <a:cs typeface="Courier"/>
                <a:sym typeface="Courier"/>
              </a:rPr>
              <a:t>true</a:t>
            </a:r>
            <a:endParaRPr b="1">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owners</a:t>
            </a:r>
            <a:r>
              <a:rPr b="1" lang="en-US">
                <a:solidFill>
                  <a:srgbClr val="C9DAF8"/>
                </a:solidFill>
                <a:latin typeface="Courier"/>
                <a:ea typeface="Courier"/>
                <a:cs typeface="Courier"/>
                <a:sym typeface="Courier"/>
              </a:rPr>
              <a:t> = [</a:t>
            </a:r>
            <a:r>
              <a:rPr b="1" lang="en-US">
                <a:solidFill>
                  <a:srgbClr val="6AA84F"/>
                </a:solidFill>
                <a:latin typeface="Courier"/>
                <a:ea typeface="Courier"/>
                <a:cs typeface="Courier"/>
                <a:sym typeface="Courier"/>
              </a:rPr>
              <a:t>"099720109477"</a:t>
            </a:r>
            <a:r>
              <a:rPr b="1" lang="en-US">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filter</a:t>
            </a:r>
            <a:r>
              <a:rPr b="1" lang="en-US">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name</a:t>
            </a:r>
            <a:r>
              <a:rPr b="1" lang="en-US">
                <a:solidFill>
                  <a:srgbClr val="C9DAF8"/>
                </a:solidFill>
                <a:latin typeface="Courier"/>
                <a:ea typeface="Courier"/>
                <a:cs typeface="Courier"/>
                <a:sym typeface="Courier"/>
              </a:rPr>
              <a:t>   = </a:t>
            </a:r>
            <a:r>
              <a:rPr b="1" lang="en-US">
                <a:solidFill>
                  <a:srgbClr val="6AA84F"/>
                </a:solidFill>
                <a:latin typeface="Courier"/>
                <a:ea typeface="Courier"/>
                <a:cs typeface="Courier"/>
                <a:sym typeface="Courier"/>
              </a:rPr>
              <a:t>"name"</a:t>
            </a:r>
            <a:endParaRPr b="1">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values</a:t>
            </a:r>
            <a:r>
              <a:rPr b="1" lang="en-US">
                <a:solidFill>
                  <a:srgbClr val="C9DAF8"/>
                </a:solidFill>
                <a:latin typeface="Courier"/>
                <a:ea typeface="Courier"/>
                <a:cs typeface="Courier"/>
                <a:sym typeface="Courier"/>
              </a:rPr>
              <a:t> = </a:t>
            </a:r>
            <a:r>
              <a:rPr b="1" lang="en-US" sz="1400">
                <a:solidFill>
                  <a:srgbClr val="C9DAF8"/>
                </a:solidFill>
                <a:latin typeface="Courier"/>
                <a:ea typeface="Courier"/>
                <a:cs typeface="Courier"/>
                <a:sym typeface="Courier"/>
              </a:rPr>
              <a:t>[</a:t>
            </a:r>
            <a:r>
              <a:rPr b="1" lang="en-US" sz="1400">
                <a:solidFill>
                  <a:srgbClr val="6AA84F"/>
                </a:solidFill>
                <a:latin typeface="Courier"/>
                <a:ea typeface="Courier"/>
                <a:cs typeface="Courier"/>
                <a:sym typeface="Courier"/>
              </a:rPr>
              <a:t>"ubuntu/images/hvm-ssd/ubuntu-xenial-16.04-amd64-server-*"</a:t>
            </a:r>
            <a:r>
              <a:rPr b="1" lang="en-US" sz="1400">
                <a:solidFill>
                  <a:srgbClr val="C9DAF8"/>
                </a:solidFill>
                <a:latin typeface="Courier"/>
                <a:ea typeface="Courier"/>
                <a:cs typeface="Courier"/>
                <a:sym typeface="Courier"/>
              </a:rPr>
              <a:t>]</a:t>
            </a:r>
            <a:endParaRPr b="1" sz="14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  </a:t>
            </a:r>
            <a:r>
              <a:rPr b="1" lang="en-US">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filter</a:t>
            </a:r>
            <a:r>
              <a:rPr b="1" lang="en-US">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name</a:t>
            </a:r>
            <a:r>
              <a:rPr b="1" lang="en-US">
                <a:solidFill>
                  <a:srgbClr val="C9DAF8"/>
                </a:solidFill>
                <a:latin typeface="Courier"/>
                <a:ea typeface="Courier"/>
                <a:cs typeface="Courier"/>
                <a:sym typeface="Courier"/>
              </a:rPr>
              <a:t>   = </a:t>
            </a:r>
            <a:r>
              <a:rPr b="1" lang="en-US">
                <a:solidFill>
                  <a:srgbClr val="6AA84F"/>
                </a:solidFill>
                <a:latin typeface="Courier"/>
                <a:ea typeface="Courier"/>
                <a:cs typeface="Courier"/>
                <a:sym typeface="Courier"/>
              </a:rPr>
              <a:t>"virtualization-type"</a:t>
            </a:r>
            <a:endParaRPr b="1">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r>
              <a:rPr b="1" lang="en-US">
                <a:solidFill>
                  <a:srgbClr val="8E7CC3"/>
                </a:solidFill>
                <a:latin typeface="Courier"/>
                <a:ea typeface="Courier"/>
                <a:cs typeface="Courier"/>
                <a:sym typeface="Courier"/>
              </a:rPr>
              <a:t>values</a:t>
            </a:r>
            <a:r>
              <a:rPr b="1" lang="en-US">
                <a:solidFill>
                  <a:srgbClr val="C9DAF8"/>
                </a:solidFill>
                <a:latin typeface="Courier"/>
                <a:ea typeface="Courier"/>
                <a:cs typeface="Courier"/>
                <a:sym typeface="Courier"/>
              </a:rPr>
              <a:t> = [</a:t>
            </a:r>
            <a:r>
              <a:rPr b="1" lang="en-US">
                <a:solidFill>
                  <a:srgbClr val="6AA84F"/>
                </a:solidFill>
                <a:latin typeface="Courier"/>
                <a:ea typeface="Courier"/>
                <a:cs typeface="Courier"/>
                <a:sym typeface="Courier"/>
              </a:rPr>
              <a:t>"hvm"</a:t>
            </a:r>
            <a:r>
              <a:rPr b="1" lang="en-US">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Provisioners</a:t>
            </a:r>
            <a:endParaRPr b="1">
              <a:latin typeface="Helvetica Neue"/>
              <a:ea typeface="Helvetica Neue"/>
              <a:cs typeface="Helvetica Neue"/>
              <a:sym typeface="Helvetica Neue"/>
            </a:endParaRPr>
          </a:p>
        </p:txBody>
      </p:sp>
      <p:sp>
        <p:nvSpPr>
          <p:cNvPr id="374" name="Google Shape;374;p53"/>
          <p:cNvSpPr txBox="1"/>
          <p:nvPr>
            <p:ph idx="1" type="body"/>
          </p:nvPr>
        </p:nvSpPr>
        <p:spPr>
          <a:xfrm>
            <a:off x="626625" y="1111275"/>
            <a:ext cx="7884000" cy="3510000"/>
          </a:xfrm>
          <a:prstGeom prst="rect">
            <a:avLst/>
          </a:prstGeom>
          <a:noFill/>
          <a:ln>
            <a:noFill/>
          </a:ln>
        </p:spPr>
        <p:txBody>
          <a:bodyPr anchorCtr="0" anchor="t" bIns="34275" lIns="6750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allow you to run commands during instance provisioning that are run on create, recreate, or taint correction (explained later), but not every time </a:t>
            </a:r>
            <a:r>
              <a:rPr b="1" lang="en-US">
                <a:solidFill>
                  <a:srgbClr val="000000"/>
                </a:solidFill>
                <a:latin typeface="Consolas"/>
                <a:ea typeface="Consolas"/>
                <a:cs typeface="Consolas"/>
                <a:sym typeface="Consolas"/>
              </a:rPr>
              <a:t>terraform apply</a:t>
            </a:r>
            <a:r>
              <a:rPr lang="en-US">
                <a:solidFill>
                  <a:srgbClr val="000000"/>
                </a:solidFill>
              </a:rPr>
              <a:t> is run</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ties custom logic to idempotent resources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types</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local</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remote</a:t>
            </a:r>
            <a:endParaRPr>
              <a:solidFill>
                <a:srgbClr val="000000"/>
              </a:solidFill>
            </a:endParaRPr>
          </a:p>
          <a:p>
            <a:pPr indent="-273050" lvl="1" marL="685800" marR="0" rtl="0" algn="l">
              <a:lnSpc>
                <a:spcPct val="115000"/>
              </a:lnSpc>
              <a:spcBef>
                <a:spcPts val="0"/>
              </a:spcBef>
              <a:spcAft>
                <a:spcPts val="0"/>
              </a:spcAft>
              <a:buClr>
                <a:srgbClr val="000000"/>
              </a:buClr>
              <a:buSzPts val="1700"/>
              <a:buFont typeface="Consolas"/>
              <a:buChar char="○"/>
            </a:pPr>
            <a:r>
              <a:rPr b="1" lang="en-US">
                <a:solidFill>
                  <a:srgbClr val="000000"/>
                </a:solidFill>
                <a:latin typeface="Consolas"/>
                <a:ea typeface="Consolas"/>
                <a:cs typeface="Consolas"/>
                <a:sym typeface="Consolas"/>
              </a:rPr>
              <a:t>chef</a:t>
            </a:r>
            <a:endParaRPr b="1">
              <a:solidFill>
                <a:srgbClr val="000000"/>
              </a:solidFill>
              <a:latin typeface="Consolas"/>
              <a:ea typeface="Consolas"/>
              <a:cs typeface="Consolas"/>
              <a:sym typeface="Consolas"/>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connectors</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SSH</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WinRM</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375" name="Google Shape;375;p5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Provisioner</a:t>
            </a:r>
            <a:r>
              <a:rPr b="1" lang="en-US">
                <a:latin typeface="Helvetica Neue"/>
                <a:ea typeface="Helvetica Neue"/>
                <a:cs typeface="Helvetica Neue"/>
                <a:sym typeface="Helvetica Neue"/>
              </a:rPr>
              <a:t> Example: </a:t>
            </a:r>
            <a:r>
              <a:rPr b="1" lang="en-US">
                <a:latin typeface="Consolas"/>
                <a:ea typeface="Consolas"/>
                <a:cs typeface="Consolas"/>
                <a:sym typeface="Consolas"/>
              </a:rPr>
              <a:t>local-exec</a:t>
            </a:r>
            <a:endParaRPr b="1">
              <a:latin typeface="Consolas"/>
              <a:ea typeface="Consolas"/>
              <a:cs typeface="Consolas"/>
              <a:sym typeface="Consolas"/>
            </a:endParaRPr>
          </a:p>
        </p:txBody>
      </p:sp>
      <p:sp>
        <p:nvSpPr>
          <p:cNvPr id="381" name="Google Shape;381;p5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382" name="Google Shape;382;p54"/>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rPr b="1" lang="en-US" sz="2000">
                <a:solidFill>
                  <a:srgbClr val="FF9900"/>
                </a:solidFill>
                <a:latin typeface="Courier"/>
                <a:ea typeface="Courier"/>
                <a:cs typeface="Courier"/>
                <a:sym typeface="Courier"/>
              </a:rPr>
              <a:t>resource</a:t>
            </a:r>
            <a:r>
              <a:rPr b="1" lang="en-US" sz="2000">
                <a:solidFill>
                  <a:srgbClr val="FFFFFF"/>
                </a:solidFill>
                <a:latin typeface="Courier"/>
                <a:ea typeface="Courier"/>
                <a:cs typeface="Courier"/>
                <a:sym typeface="Courier"/>
              </a:rPr>
              <a:t> </a:t>
            </a:r>
            <a:r>
              <a:rPr b="1" lang="en-US" sz="2000">
                <a:solidFill>
                  <a:srgbClr val="6FA8DC"/>
                </a:solidFill>
                <a:latin typeface="Courier"/>
                <a:ea typeface="Courier"/>
                <a:cs typeface="Courier"/>
                <a:sym typeface="Courier"/>
              </a:rPr>
              <a:t>“aws_instance” “web”</a:t>
            </a:r>
            <a:r>
              <a:rPr b="1" lang="en-US" sz="2000">
                <a:solidFill>
                  <a:srgbClr val="FFFFFF"/>
                </a:solidFill>
                <a:latin typeface="Courier"/>
                <a:ea typeface="Courier"/>
                <a:cs typeface="Courier"/>
                <a:sym typeface="Courier"/>
              </a:rPr>
              <a:t> </a:t>
            </a:r>
            <a:r>
              <a:rPr b="1" lang="en-US" sz="2000">
                <a:solidFill>
                  <a:srgbClr val="C9DAF8"/>
                </a:solidFill>
                <a:latin typeface="Courier"/>
                <a:ea typeface="Courier"/>
                <a:cs typeface="Courier"/>
                <a:sym typeface="Courier"/>
              </a:rPr>
              <a:t>{</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ami</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“ami-19827362728”</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instance_type</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“t2.micro”</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tags</a:t>
            </a: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Name</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“my-first-instance”</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FF9900"/>
                </a:solidFill>
                <a:latin typeface="Courier"/>
                <a:ea typeface="Courier"/>
                <a:cs typeface="Courier"/>
                <a:sym typeface="Courier"/>
              </a:rPr>
              <a:t>provisioner</a:t>
            </a:r>
            <a:r>
              <a:rPr b="1" lang="en-US" sz="2000">
                <a:solidFill>
                  <a:srgbClr val="FFFFFF"/>
                </a:solidFill>
                <a:latin typeface="Courier"/>
                <a:ea typeface="Courier"/>
                <a:cs typeface="Courier"/>
                <a:sym typeface="Courier"/>
              </a:rPr>
              <a:t> </a:t>
            </a:r>
            <a:r>
              <a:rPr b="1" lang="en-US" sz="2000">
                <a:solidFill>
                  <a:srgbClr val="6FA8DC"/>
                </a:solidFill>
                <a:latin typeface="Courier"/>
                <a:ea typeface="Courier"/>
                <a:cs typeface="Courier"/>
                <a:sym typeface="Courier"/>
              </a:rPr>
              <a:t>“local-exec”</a:t>
            </a:r>
            <a:r>
              <a:rPr b="1" lang="en-US" sz="2000">
                <a:solidFill>
                  <a:srgbClr val="FFFFFF"/>
                </a:solidFill>
                <a:latin typeface="Courier"/>
                <a:ea typeface="Courier"/>
                <a:cs typeface="Courier"/>
                <a:sym typeface="Courier"/>
              </a:rPr>
              <a:t> </a:t>
            </a:r>
            <a:r>
              <a:rPr b="1" lang="en-US" sz="2000">
                <a:solidFill>
                  <a:srgbClr val="C9DAF8"/>
                </a:solidFill>
                <a:latin typeface="Courier"/>
                <a:ea typeface="Courier"/>
                <a:cs typeface="Courier"/>
                <a:sym typeface="Courier"/>
              </a:rPr>
              <a:t>{</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command</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“echo ‘created instance’”</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a:t>
            </a:r>
            <a:endParaRPr b="1" sz="2000">
              <a:solidFill>
                <a:srgbClr val="FF9900"/>
              </a:solidFill>
              <a:latin typeface="Courier"/>
              <a:ea typeface="Courier"/>
              <a:cs typeface="Courier"/>
              <a:sym typeface="Couri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2400"/>
              <a:buFont typeface="Helvetica Neue Light"/>
              <a:buNone/>
            </a:pPr>
            <a:r>
              <a:rPr lang="en-US">
                <a:solidFill>
                  <a:srgbClr val="3F3F3F"/>
                </a:solidFill>
              </a:rPr>
              <a:t>Our Practitioners</a:t>
            </a:r>
            <a:endParaRPr/>
          </a:p>
        </p:txBody>
      </p:sp>
      <p:pic>
        <p:nvPicPr>
          <p:cNvPr id="98" name="Google Shape;98;p19"/>
          <p:cNvPicPr preferRelativeResize="0"/>
          <p:nvPr>
            <p:ph idx="1" type="body"/>
          </p:nvPr>
        </p:nvPicPr>
        <p:blipFill rotWithShape="1">
          <a:blip r:embed="rId3">
            <a:alphaModFix/>
          </a:blip>
          <a:srcRect b="0" l="0" r="0" t="0"/>
          <a:stretch/>
        </p:blipFill>
        <p:spPr>
          <a:xfrm>
            <a:off x="-512369" y="1153050"/>
            <a:ext cx="9963600" cy="3495000"/>
          </a:xfrm>
          <a:prstGeom prst="rect">
            <a:avLst/>
          </a:prstGeom>
          <a:noFill/>
          <a:ln>
            <a:noFill/>
          </a:ln>
        </p:spPr>
      </p:pic>
      <p:sp>
        <p:nvSpPr>
          <p:cNvPr id="99" name="Google Shape;99;p19"/>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100" name="Google Shape;100;p19"/>
          <p:cNvSpPr txBox="1"/>
          <p:nvPr/>
        </p:nvSpPr>
        <p:spPr>
          <a:xfrm>
            <a:off x="712819" y="1418205"/>
            <a:ext cx="2049600" cy="438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250 best selling </a:t>
            </a:r>
            <a:endParaRPr sz="1100"/>
          </a:p>
          <a:p>
            <a:pPr indent="0" lvl="0" marL="0" marR="0" rtl="0" algn="r">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books authored</a:t>
            </a:r>
            <a:endParaRPr sz="12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505039" y="2205341"/>
            <a:ext cx="1954200" cy="438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 years of training</a:t>
            </a:r>
            <a:endParaRPr sz="1100"/>
          </a:p>
          <a:p>
            <a:pPr indent="0" lvl="0" marL="0" marR="0" rtl="0" algn="r">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a:t>
            </a:r>
            <a:endParaRPr sz="12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921473" y="2993037"/>
            <a:ext cx="1954200" cy="6234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750,000 practitioner led</a:t>
            </a:r>
            <a:endParaRPr sz="1100"/>
          </a:p>
          <a:p>
            <a:pPr indent="0" lvl="0" marL="0" marR="0" rtl="0" algn="r">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training hours</a:t>
            </a:r>
            <a:endParaRPr sz="1100"/>
          </a:p>
          <a:p>
            <a:pPr indent="0" lvl="0" marL="0" marR="0" rtl="0" algn="r">
              <a:spcBef>
                <a:spcPts val="0"/>
              </a:spcBef>
              <a:spcAft>
                <a:spcPts val="0"/>
              </a:spcAft>
              <a:buNone/>
            </a:pPr>
            <a:r>
              <a:t/>
            </a:r>
            <a:endParaRPr sz="12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6208439" y="1418336"/>
            <a:ext cx="20478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150 engagements speaking</a:t>
            </a:r>
            <a:endParaRPr sz="1100"/>
          </a:p>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at industry conferences </a:t>
            </a:r>
            <a:endParaRPr sz="12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6531698" y="2214306"/>
            <a:ext cx="19542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Over 17 years of industry</a:t>
            </a:r>
            <a:endParaRPr sz="1100"/>
          </a:p>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 per instructor</a:t>
            </a:r>
            <a:endParaRPr sz="12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140084" y="2982952"/>
            <a:ext cx="20478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125 certifications in leading</a:t>
            </a:r>
            <a:endParaRPr sz="1100"/>
          </a:p>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technologies </a:t>
            </a:r>
            <a:endParaRPr sz="1200">
              <a:solidFill>
                <a:srgbClr val="3F3F3F"/>
              </a:solidFill>
              <a:latin typeface="Helvetica Neue Light"/>
              <a:ea typeface="Helvetica Neue Light"/>
              <a:cs typeface="Helvetica Neue Light"/>
              <a:sym typeface="Helvetica Neue Light"/>
            </a:endParaRPr>
          </a:p>
        </p:txBody>
      </p:sp>
      <p:sp>
        <p:nvSpPr>
          <p:cNvPr id="106" name="Google Shape;106;p19"/>
          <p:cNvSpPr txBox="1"/>
          <p:nvPr/>
        </p:nvSpPr>
        <p:spPr>
          <a:xfrm>
            <a:off x="4806391" y="3998723"/>
            <a:ext cx="20010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95% instructor satisfaction </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Provisioner Example: </a:t>
            </a:r>
            <a:r>
              <a:rPr b="1" lang="en-US">
                <a:latin typeface="Consolas"/>
                <a:ea typeface="Consolas"/>
                <a:cs typeface="Consolas"/>
                <a:sym typeface="Consolas"/>
              </a:rPr>
              <a:t>remote</a:t>
            </a:r>
            <a:r>
              <a:rPr b="1" lang="en-US">
                <a:latin typeface="Consolas"/>
                <a:ea typeface="Consolas"/>
                <a:cs typeface="Consolas"/>
                <a:sym typeface="Consolas"/>
              </a:rPr>
              <a:t>-exec</a:t>
            </a:r>
            <a:endParaRPr b="1">
              <a:latin typeface="Consolas"/>
              <a:ea typeface="Consolas"/>
              <a:cs typeface="Consolas"/>
              <a:sym typeface="Consolas"/>
            </a:endParaRPr>
          </a:p>
        </p:txBody>
      </p:sp>
      <p:sp>
        <p:nvSpPr>
          <p:cNvPr id="388" name="Google Shape;388;p5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389" name="Google Shape;389;p55"/>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rPr b="1" lang="en-US" sz="1700">
                <a:solidFill>
                  <a:srgbClr val="FF9900"/>
                </a:solidFill>
                <a:latin typeface="Courier"/>
                <a:ea typeface="Courier"/>
                <a:cs typeface="Courier"/>
                <a:sym typeface="Courier"/>
              </a:rPr>
              <a:t>resource</a:t>
            </a:r>
            <a:r>
              <a:rPr b="1" lang="en-US" sz="1700">
                <a:solidFill>
                  <a:srgbClr val="FFFFFF"/>
                </a:solidFill>
                <a:latin typeface="Courier"/>
                <a:ea typeface="Courier"/>
                <a:cs typeface="Courier"/>
                <a:sym typeface="Courier"/>
              </a:rPr>
              <a:t> </a:t>
            </a:r>
            <a:r>
              <a:rPr b="1" lang="en-US" sz="1700">
                <a:solidFill>
                  <a:srgbClr val="6FA8DC"/>
                </a:solidFill>
                <a:latin typeface="Courier"/>
                <a:ea typeface="Courier"/>
                <a:cs typeface="Courier"/>
                <a:sym typeface="Courier"/>
              </a:rPr>
              <a:t>“aws_instance” “web”</a:t>
            </a:r>
            <a:r>
              <a:rPr b="1" lang="en-US" sz="1700">
                <a:solidFill>
                  <a:srgbClr val="FFFFFF"/>
                </a:solidFill>
                <a:latin typeface="Courier"/>
                <a:ea typeface="Courier"/>
                <a:cs typeface="Courier"/>
                <a:sym typeface="Courier"/>
              </a:rPr>
              <a:t> </a:t>
            </a:r>
            <a:r>
              <a:rPr b="1" lang="en-US" sz="1700">
                <a:solidFill>
                  <a:srgbClr val="C9DAF8"/>
                </a:solidFill>
                <a:latin typeface="Courier"/>
                <a:ea typeface="Courier"/>
                <a:cs typeface="Courier"/>
                <a:sym typeface="Courier"/>
              </a:rPr>
              <a:t>{</a:t>
            </a:r>
            <a:endParaRPr b="1" sz="1700">
              <a:solidFill>
                <a:srgbClr val="C9DAF8"/>
              </a:solidFill>
              <a:latin typeface="Courier"/>
              <a:ea typeface="Courier"/>
              <a:cs typeface="Courier"/>
              <a:sym typeface="Courier"/>
            </a:endParaRPr>
          </a:p>
          <a:p>
            <a:pPr indent="0" lvl="0" marL="0" rtl="0" algn="l">
              <a:spcBef>
                <a:spcPts val="0"/>
              </a:spcBef>
              <a:spcAft>
                <a:spcPts val="0"/>
              </a:spcAft>
              <a:buNone/>
            </a:pPr>
            <a:r>
              <a:rPr b="1" lang="en-US" sz="1700">
                <a:solidFill>
                  <a:srgbClr val="C9DAF8"/>
                </a:solidFill>
                <a:latin typeface="Courier"/>
                <a:ea typeface="Courier"/>
                <a:cs typeface="Courier"/>
                <a:sym typeface="Courier"/>
              </a:rPr>
              <a:t>  </a:t>
            </a:r>
            <a:r>
              <a:rPr b="1" lang="en-US" sz="1700">
                <a:solidFill>
                  <a:srgbClr val="8E7CC3"/>
                </a:solidFill>
                <a:latin typeface="Courier"/>
                <a:ea typeface="Courier"/>
                <a:cs typeface="Courier"/>
                <a:sym typeface="Courier"/>
              </a:rPr>
              <a:t>...</a:t>
            </a:r>
            <a:endParaRPr b="1" sz="1700">
              <a:solidFill>
                <a:srgbClr val="C9DAF8"/>
              </a:solidFill>
              <a:latin typeface="Courier"/>
              <a:ea typeface="Courier"/>
              <a:cs typeface="Courier"/>
              <a:sym typeface="Courier"/>
            </a:endParaRPr>
          </a:p>
          <a:p>
            <a:pPr indent="0" lvl="0" marL="0" rtl="0" algn="l">
              <a:spcBef>
                <a:spcPts val="0"/>
              </a:spcBef>
              <a:spcAft>
                <a:spcPts val="0"/>
              </a:spcAft>
              <a:buNone/>
            </a:pPr>
            <a:r>
              <a:t/>
            </a:r>
            <a:endParaRPr b="1" sz="1700">
              <a:solidFill>
                <a:srgbClr val="C9DAF8"/>
              </a:solidFill>
              <a:latin typeface="Courier"/>
              <a:ea typeface="Courier"/>
              <a:cs typeface="Courier"/>
              <a:sym typeface="Courier"/>
            </a:endParaRPr>
          </a:p>
          <a:p>
            <a:pPr indent="0" lvl="0" marL="0" rtl="0" algn="l">
              <a:spcBef>
                <a:spcPts val="0"/>
              </a:spcBef>
              <a:spcAft>
                <a:spcPts val="0"/>
              </a:spcAft>
              <a:buNone/>
            </a:pPr>
            <a:r>
              <a:rPr b="1" lang="en-US" sz="1700">
                <a:solidFill>
                  <a:srgbClr val="C9DAF8"/>
                </a:solidFill>
                <a:latin typeface="Courier"/>
                <a:ea typeface="Courier"/>
                <a:cs typeface="Courier"/>
                <a:sym typeface="Courier"/>
              </a:rPr>
              <a:t>  </a:t>
            </a:r>
            <a:r>
              <a:rPr b="1" lang="en-US" sz="1700">
                <a:solidFill>
                  <a:srgbClr val="FF9900"/>
                </a:solidFill>
                <a:latin typeface="Courier"/>
                <a:ea typeface="Courier"/>
                <a:cs typeface="Courier"/>
                <a:sym typeface="Courier"/>
              </a:rPr>
              <a:t>provisioner</a:t>
            </a:r>
            <a:r>
              <a:rPr b="1" lang="en-US" sz="1700">
                <a:solidFill>
                  <a:srgbClr val="FFFFFF"/>
                </a:solidFill>
                <a:latin typeface="Courier"/>
                <a:ea typeface="Courier"/>
                <a:cs typeface="Courier"/>
                <a:sym typeface="Courier"/>
              </a:rPr>
              <a:t> </a:t>
            </a:r>
            <a:r>
              <a:rPr b="1" lang="en-US" sz="1700">
                <a:solidFill>
                  <a:srgbClr val="6FA8DC"/>
                </a:solidFill>
                <a:latin typeface="Courier"/>
                <a:ea typeface="Courier"/>
                <a:cs typeface="Courier"/>
                <a:sym typeface="Courier"/>
              </a:rPr>
              <a:t>“remote-exec”</a:t>
            </a:r>
            <a:r>
              <a:rPr b="1" lang="en-US" sz="1700">
                <a:solidFill>
                  <a:srgbClr val="FFFFFF"/>
                </a:solidFill>
                <a:latin typeface="Courier"/>
                <a:ea typeface="Courier"/>
                <a:cs typeface="Courier"/>
                <a:sym typeface="Courier"/>
              </a:rPr>
              <a:t> </a:t>
            </a:r>
            <a:r>
              <a:rPr b="1" lang="en-US" sz="1700">
                <a:solidFill>
                  <a:srgbClr val="C9DAF8"/>
                </a:solidFill>
                <a:latin typeface="Courier"/>
                <a:ea typeface="Courier"/>
                <a:cs typeface="Courier"/>
                <a:sym typeface="Courier"/>
              </a:rPr>
              <a:t>{</a:t>
            </a:r>
            <a:endParaRPr b="1" sz="1700">
              <a:solidFill>
                <a:srgbClr val="C9DAF8"/>
              </a:solidFill>
              <a:latin typeface="Courier"/>
              <a:ea typeface="Courier"/>
              <a:cs typeface="Courier"/>
              <a:sym typeface="Courier"/>
            </a:endParaRPr>
          </a:p>
          <a:p>
            <a:pPr indent="0" lvl="0" marL="0" rtl="0" algn="l">
              <a:spcBef>
                <a:spcPts val="0"/>
              </a:spcBef>
              <a:spcAft>
                <a:spcPts val="0"/>
              </a:spcAft>
              <a:buNone/>
            </a:pPr>
            <a:r>
              <a:rPr b="1" lang="en-US" sz="1700">
                <a:solidFill>
                  <a:srgbClr val="C9DAF8"/>
                </a:solidFill>
                <a:latin typeface="Courier"/>
                <a:ea typeface="Courier"/>
                <a:cs typeface="Courier"/>
                <a:sym typeface="Courier"/>
              </a:rPr>
              <a:t>    </a:t>
            </a:r>
            <a:r>
              <a:rPr b="1" lang="en-US" sz="1700">
                <a:solidFill>
                  <a:srgbClr val="8E7CC3"/>
                </a:solidFill>
                <a:latin typeface="Courier"/>
                <a:ea typeface="Courier"/>
                <a:cs typeface="Courier"/>
                <a:sym typeface="Courier"/>
              </a:rPr>
              <a:t>inline</a:t>
            </a:r>
            <a:r>
              <a:rPr b="1" lang="en-US" sz="1700">
                <a:solidFill>
                  <a:srgbClr val="C9DAF8"/>
                </a:solidFill>
                <a:latin typeface="Courier"/>
                <a:ea typeface="Courier"/>
                <a:cs typeface="Courier"/>
                <a:sym typeface="Courier"/>
              </a:rPr>
              <a:t> =</a:t>
            </a:r>
            <a:r>
              <a:rPr b="1" lang="en-US" sz="1700">
                <a:solidFill>
                  <a:srgbClr val="6AA84F"/>
                </a:solidFill>
                <a:latin typeface="Courier"/>
                <a:ea typeface="Courier"/>
                <a:cs typeface="Courier"/>
                <a:sym typeface="Courier"/>
              </a:rPr>
              <a:t> </a:t>
            </a:r>
            <a:r>
              <a:rPr b="1" lang="en-US">
                <a:solidFill>
                  <a:srgbClr val="6AA84F"/>
                </a:solidFill>
                <a:latin typeface="Courier"/>
                <a:ea typeface="Courier"/>
                <a:cs typeface="Courier"/>
                <a:sym typeface="Courier"/>
              </a:rPr>
              <a:t>[</a:t>
            </a:r>
            <a:endParaRPr b="1">
              <a:solidFill>
                <a:srgbClr val="6AA84F"/>
              </a:solidFill>
              <a:latin typeface="Courier"/>
              <a:ea typeface="Courier"/>
              <a:cs typeface="Courier"/>
              <a:sym typeface="Courier"/>
            </a:endParaRPr>
          </a:p>
          <a:p>
            <a:pPr indent="0" lvl="0" marL="0" rtl="0" algn="l">
              <a:spcBef>
                <a:spcPts val="0"/>
              </a:spcBef>
              <a:spcAft>
                <a:spcPts val="0"/>
              </a:spcAft>
              <a:buNone/>
            </a:pPr>
            <a:r>
              <a:rPr b="1" lang="en-US">
                <a:solidFill>
                  <a:srgbClr val="6AA84F"/>
                </a:solidFill>
                <a:latin typeface="Courier"/>
                <a:ea typeface="Courier"/>
                <a:cs typeface="Courier"/>
                <a:sym typeface="Courier"/>
              </a:rPr>
              <a:t>"sudo sed -i</a:t>
            </a:r>
            <a:endParaRPr b="1">
              <a:solidFill>
                <a:srgbClr val="6AA84F"/>
              </a:solidFill>
              <a:latin typeface="Courier"/>
              <a:ea typeface="Courier"/>
              <a:cs typeface="Courier"/>
              <a:sym typeface="Courier"/>
            </a:endParaRPr>
          </a:p>
          <a:p>
            <a:pPr indent="0" lvl="0" marL="457200" rtl="0" algn="l">
              <a:spcBef>
                <a:spcPts val="0"/>
              </a:spcBef>
              <a:spcAft>
                <a:spcPts val="0"/>
              </a:spcAft>
              <a:buClr>
                <a:schemeClr val="dk1"/>
              </a:buClr>
              <a:buSzPts val="1100"/>
              <a:buFont typeface="Arial"/>
              <a:buNone/>
            </a:pPr>
            <a:r>
              <a:rPr b="1" lang="en-US">
                <a:solidFill>
                  <a:srgbClr val="6AA84F"/>
                </a:solidFill>
                <a:latin typeface="Courier"/>
                <a:ea typeface="Courier"/>
                <a:cs typeface="Courier"/>
                <a:sym typeface="Courier"/>
              </a:rPr>
              <a:t>'s/^PasswordAuthentication.*/PasswordAuthentication yes/'    /etc/ssh/sshd_config",</a:t>
            </a:r>
            <a:endParaRPr b="1">
              <a:solidFill>
                <a:srgbClr val="6AA84F"/>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a:solidFill>
                  <a:srgbClr val="6AA84F"/>
                </a:solidFill>
                <a:latin typeface="Courier"/>
                <a:ea typeface="Courier"/>
                <a:cs typeface="Courier"/>
                <a:sym typeface="Courier"/>
              </a:rPr>
              <a:t>"sudo service sshd restart",</a:t>
            </a:r>
            <a:endParaRPr b="1">
              <a:solidFill>
                <a:srgbClr val="6AA84F"/>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a:solidFill>
                  <a:srgbClr val="6AA84F"/>
                </a:solidFill>
                <a:latin typeface="Courier"/>
                <a:ea typeface="Courier"/>
                <a:cs typeface="Courier"/>
                <a:sym typeface="Courier"/>
              </a:rPr>
              <a:t>"wget https://repo.anaconda.com/Anaconda3-Linux-x86_64.sh",</a:t>
            </a:r>
            <a:endParaRPr b="1">
              <a:solidFill>
                <a:srgbClr val="6AA84F"/>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a:solidFill>
                  <a:srgbClr val="6AA84F"/>
                </a:solidFill>
                <a:latin typeface="Courier"/>
                <a:ea typeface="Courier"/>
                <a:cs typeface="Courier"/>
                <a:sym typeface="Courier"/>
              </a:rPr>
              <a:t>"sh Anaconda3-Linux-x86_64.sh -b"</a:t>
            </a:r>
            <a:endParaRPr b="1">
              <a:solidFill>
                <a:srgbClr val="6AA84F"/>
              </a:solidFill>
              <a:latin typeface="Courier"/>
              <a:ea typeface="Courier"/>
              <a:cs typeface="Courier"/>
              <a:sym typeface="Courier"/>
            </a:endParaRPr>
          </a:p>
          <a:p>
            <a:pPr indent="0" lvl="0" marL="0" rtl="0" algn="l">
              <a:spcBef>
                <a:spcPts val="0"/>
              </a:spcBef>
              <a:spcAft>
                <a:spcPts val="0"/>
              </a:spcAft>
              <a:buNone/>
            </a:pPr>
            <a:r>
              <a:rPr b="1" lang="en-US">
                <a:solidFill>
                  <a:srgbClr val="6AA84F"/>
                </a:solidFill>
                <a:latin typeface="Courier"/>
                <a:ea typeface="Courier"/>
                <a:cs typeface="Courier"/>
                <a:sym typeface="Courier"/>
              </a:rPr>
              <a:t> 		]</a:t>
            </a:r>
            <a:endParaRPr b="1">
              <a:solidFill>
                <a:srgbClr val="6AA84F"/>
              </a:solidFill>
              <a:latin typeface="Courier"/>
              <a:ea typeface="Courier"/>
              <a:cs typeface="Courier"/>
              <a:sym typeface="Courier"/>
            </a:endParaRPr>
          </a:p>
          <a:p>
            <a:pPr indent="0" lvl="0" marL="0" rtl="0" algn="l">
              <a:spcBef>
                <a:spcPts val="0"/>
              </a:spcBef>
              <a:spcAft>
                <a:spcPts val="0"/>
              </a:spcAft>
              <a:buNone/>
            </a:pPr>
            <a:r>
              <a:rPr b="1" lang="en-US" sz="1700">
                <a:solidFill>
                  <a:srgbClr val="C9DAF8"/>
                </a:solidFill>
                <a:latin typeface="Courier"/>
                <a:ea typeface="Courier"/>
                <a:cs typeface="Courier"/>
                <a:sym typeface="Courier"/>
              </a:rPr>
              <a:t>  }</a:t>
            </a:r>
            <a:endParaRPr b="1" sz="1700">
              <a:solidFill>
                <a:srgbClr val="C9DAF8"/>
              </a:solidFill>
              <a:latin typeface="Courier"/>
              <a:ea typeface="Courier"/>
              <a:cs typeface="Courier"/>
              <a:sym typeface="Courier"/>
            </a:endParaRPr>
          </a:p>
          <a:p>
            <a:pPr indent="0" lvl="0" marL="0" rtl="0" algn="l">
              <a:spcBef>
                <a:spcPts val="0"/>
              </a:spcBef>
              <a:spcAft>
                <a:spcPts val="0"/>
              </a:spcAft>
              <a:buNone/>
            </a:pPr>
            <a:r>
              <a:rPr b="1" lang="en-US" sz="1700">
                <a:solidFill>
                  <a:srgbClr val="C9DAF8"/>
                </a:solidFill>
                <a:latin typeface="Courier"/>
                <a:ea typeface="Courier"/>
                <a:cs typeface="Courier"/>
                <a:sym typeface="Courier"/>
              </a:rPr>
              <a:t>}</a:t>
            </a:r>
            <a:endParaRPr b="1" sz="1700">
              <a:solidFill>
                <a:srgbClr val="FF9900"/>
              </a:solidFill>
              <a:latin typeface="Courier"/>
              <a:ea typeface="Courier"/>
              <a:cs typeface="Courier"/>
              <a:sym typeface="Couri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Provisioner example: </a:t>
            </a:r>
            <a:r>
              <a:rPr b="1" lang="en-US">
                <a:latin typeface="Consolas"/>
                <a:ea typeface="Consolas"/>
                <a:cs typeface="Consolas"/>
                <a:sym typeface="Consolas"/>
              </a:rPr>
              <a:t>null_resource</a:t>
            </a:r>
            <a:endParaRPr b="1">
              <a:latin typeface="Consolas"/>
              <a:ea typeface="Consolas"/>
              <a:cs typeface="Consolas"/>
              <a:sym typeface="Consolas"/>
            </a:endParaRPr>
          </a:p>
        </p:txBody>
      </p:sp>
      <p:sp>
        <p:nvSpPr>
          <p:cNvPr id="395" name="Google Shape;395;p5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396" name="Google Shape;396;p56"/>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sz="2000">
              <a:solidFill>
                <a:srgbClr val="FF9900"/>
              </a:solidFill>
              <a:latin typeface="Courier"/>
              <a:ea typeface="Courier"/>
              <a:cs typeface="Courier"/>
              <a:sym typeface="Courier"/>
            </a:endParaRPr>
          </a:p>
          <a:p>
            <a:pPr indent="0" lvl="0" marL="0" rtl="0" algn="l">
              <a:spcBef>
                <a:spcPts val="0"/>
              </a:spcBef>
              <a:spcAft>
                <a:spcPts val="0"/>
              </a:spcAft>
              <a:buNone/>
            </a:pPr>
            <a:r>
              <a:t/>
            </a:r>
            <a:endParaRPr b="1" sz="2000">
              <a:solidFill>
                <a:srgbClr val="FF9900"/>
              </a:solidFill>
              <a:latin typeface="Courier"/>
              <a:ea typeface="Courier"/>
              <a:cs typeface="Courier"/>
              <a:sym typeface="Courier"/>
            </a:endParaRPr>
          </a:p>
          <a:p>
            <a:pPr indent="0" lvl="0" marL="0" rtl="0" algn="l">
              <a:spcBef>
                <a:spcPts val="0"/>
              </a:spcBef>
              <a:spcAft>
                <a:spcPts val="0"/>
              </a:spcAft>
              <a:buNone/>
            </a:pPr>
            <a:r>
              <a:rPr b="1" lang="en-US" sz="2400">
                <a:solidFill>
                  <a:srgbClr val="FF9900"/>
                </a:solidFill>
                <a:latin typeface="Courier"/>
                <a:ea typeface="Courier"/>
                <a:cs typeface="Courier"/>
                <a:sym typeface="Courier"/>
              </a:rPr>
              <a:t>resource</a:t>
            </a:r>
            <a:r>
              <a:rPr b="1" lang="en-US" sz="2400">
                <a:solidFill>
                  <a:srgbClr val="FFFFFF"/>
                </a:solidFill>
                <a:latin typeface="Courier"/>
                <a:ea typeface="Courier"/>
                <a:cs typeface="Courier"/>
                <a:sym typeface="Courier"/>
              </a:rPr>
              <a:t> </a:t>
            </a:r>
            <a:r>
              <a:rPr b="1" lang="en-US" sz="2400">
                <a:solidFill>
                  <a:srgbClr val="6FA8DC"/>
                </a:solidFill>
                <a:latin typeface="Courier"/>
                <a:ea typeface="Courier"/>
                <a:cs typeface="Courier"/>
                <a:sym typeface="Courier"/>
              </a:rPr>
              <a:t>“null_resource” “first-tf-run”</a:t>
            </a:r>
            <a:r>
              <a:rPr b="1" lang="en-US" sz="2400">
                <a:solidFill>
                  <a:srgbClr val="FFFFFF"/>
                </a:solidFill>
                <a:latin typeface="Courier"/>
                <a:ea typeface="Courier"/>
                <a:cs typeface="Courier"/>
                <a:sym typeface="Courier"/>
              </a:rPr>
              <a:t> </a:t>
            </a:r>
            <a:r>
              <a:rPr b="1" lang="en-US" sz="2400">
                <a:solidFill>
                  <a:srgbClr val="C9DAF8"/>
                </a:solidFill>
                <a:latin typeface="Courier"/>
                <a:ea typeface="Courier"/>
                <a:cs typeface="Courier"/>
                <a:sym typeface="Courier"/>
              </a:rPr>
              <a:t>{</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  </a:t>
            </a:r>
            <a:r>
              <a:rPr b="1" lang="en-US" sz="2400">
                <a:solidFill>
                  <a:srgbClr val="FF9900"/>
                </a:solidFill>
                <a:latin typeface="Courier"/>
                <a:ea typeface="Courier"/>
                <a:cs typeface="Courier"/>
                <a:sym typeface="Courier"/>
              </a:rPr>
              <a:t>provisioner</a:t>
            </a:r>
            <a:r>
              <a:rPr b="1" lang="en-US" sz="2400">
                <a:solidFill>
                  <a:srgbClr val="FFFFFF"/>
                </a:solidFill>
                <a:latin typeface="Courier"/>
                <a:ea typeface="Courier"/>
                <a:cs typeface="Courier"/>
                <a:sym typeface="Courier"/>
              </a:rPr>
              <a:t> </a:t>
            </a:r>
            <a:r>
              <a:rPr b="1" lang="en-US" sz="2400">
                <a:solidFill>
                  <a:srgbClr val="6FA8DC"/>
                </a:solidFill>
                <a:latin typeface="Courier"/>
                <a:ea typeface="Courier"/>
                <a:cs typeface="Courier"/>
                <a:sym typeface="Courier"/>
              </a:rPr>
              <a:t>“local-exec”</a:t>
            </a:r>
            <a:r>
              <a:rPr b="1" lang="en-US" sz="2400">
                <a:solidFill>
                  <a:srgbClr val="FFFFFF"/>
                </a:solidFill>
                <a:latin typeface="Courier"/>
                <a:ea typeface="Courier"/>
                <a:cs typeface="Courier"/>
                <a:sym typeface="Courier"/>
              </a:rPr>
              <a:t> </a:t>
            </a:r>
            <a:r>
              <a:rPr b="1" lang="en-US" sz="2400">
                <a:solidFill>
                  <a:srgbClr val="C9DAF8"/>
                </a:solidFill>
                <a:latin typeface="Courier"/>
                <a:ea typeface="Courier"/>
                <a:cs typeface="Courier"/>
                <a:sym typeface="Courier"/>
              </a:rPr>
              <a:t>{</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    </a:t>
            </a:r>
            <a:r>
              <a:rPr b="1" lang="en-US" sz="2400">
                <a:solidFill>
                  <a:srgbClr val="8E7CC3"/>
                </a:solidFill>
                <a:latin typeface="Courier"/>
                <a:ea typeface="Courier"/>
                <a:cs typeface="Courier"/>
                <a:sym typeface="Courier"/>
              </a:rPr>
              <a:t>command</a:t>
            </a:r>
            <a:r>
              <a:rPr b="1" lang="en-US" sz="2400">
                <a:solidFill>
                  <a:srgbClr val="C9DAF8"/>
                </a:solidFill>
                <a:latin typeface="Courier"/>
                <a:ea typeface="Courier"/>
                <a:cs typeface="Courier"/>
                <a:sym typeface="Courier"/>
              </a:rPr>
              <a:t> = </a:t>
            </a:r>
            <a:r>
              <a:rPr b="1" lang="en-US" sz="2400">
                <a:solidFill>
                  <a:srgbClr val="6AA84F"/>
                </a:solidFill>
                <a:latin typeface="Courier"/>
                <a:ea typeface="Courier"/>
                <a:cs typeface="Courier"/>
                <a:sym typeface="Courier"/>
              </a:rPr>
              <a:t>“echo ‘this will run on first tf apply’”</a:t>
            </a:r>
            <a:endParaRPr b="1" sz="2400">
              <a:solidFill>
                <a:srgbClr val="6AA84F"/>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  }</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a:t>
            </a:r>
            <a:endParaRPr b="1" sz="2400">
              <a:solidFill>
                <a:srgbClr val="FF9900"/>
              </a:solidFill>
              <a:latin typeface="Courier"/>
              <a:ea typeface="Courier"/>
              <a:cs typeface="Courier"/>
              <a:sym typeface="Couri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2: Using Variables</a:t>
            </a:r>
            <a:endParaRPr b="1">
              <a:latin typeface="Helvetica Neue"/>
              <a:ea typeface="Helvetica Neue"/>
              <a:cs typeface="Helvetica Neue"/>
              <a:sym typeface="Helvetica Neue"/>
            </a:endParaRPr>
          </a:p>
        </p:txBody>
      </p:sp>
      <p:sp>
        <p:nvSpPr>
          <p:cNvPr id="402" name="Google Shape;402;p57"/>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2</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403" name="Google Shape;403;p5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How Terraform Works</a:t>
            </a:r>
            <a:endParaRPr b="1">
              <a:latin typeface="Helvetica Neue"/>
              <a:ea typeface="Helvetica Neue"/>
              <a:cs typeface="Helvetica Neue"/>
              <a:sym typeface="Helvetica Neue"/>
            </a:endParaRPr>
          </a:p>
        </p:txBody>
      </p:sp>
      <p:sp>
        <p:nvSpPr>
          <p:cNvPr id="409" name="Google Shape;409;p58"/>
          <p:cNvSpPr txBox="1"/>
          <p:nvPr>
            <p:ph idx="1" type="body"/>
          </p:nvPr>
        </p:nvSpPr>
        <p:spPr>
          <a:xfrm>
            <a:off x="630000" y="1455084"/>
            <a:ext cx="7884000" cy="28713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state and how to query it</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computing plans</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executing plans (</a:t>
            </a:r>
            <a:r>
              <a:rPr b="1" lang="en-US" sz="2000">
                <a:solidFill>
                  <a:srgbClr val="000000"/>
                </a:solidFill>
                <a:latin typeface="Consolas"/>
                <a:ea typeface="Consolas"/>
                <a:cs typeface="Consolas"/>
                <a:sym typeface="Consolas"/>
              </a:rPr>
              <a:t>terraform apply</a:t>
            </a:r>
            <a:r>
              <a:rPr lang="en-US" sz="2000">
                <a:solidFill>
                  <a:srgbClr val="000000"/>
                </a:solidFill>
              </a:rPr>
              <a:t>)</a:t>
            </a:r>
            <a:endParaRPr sz="2000">
              <a:solidFill>
                <a:srgbClr val="000000"/>
              </a:solidFill>
            </a:endParaRPr>
          </a:p>
        </p:txBody>
      </p:sp>
      <p:sp>
        <p:nvSpPr>
          <p:cNvPr id="410" name="Google Shape;410;p5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State</a:t>
            </a:r>
            <a:endParaRPr b="1">
              <a:latin typeface="Helvetica Neue"/>
              <a:ea typeface="Helvetica Neue"/>
              <a:cs typeface="Helvetica Neue"/>
              <a:sym typeface="Helvetica Neue"/>
            </a:endParaRPr>
          </a:p>
        </p:txBody>
      </p:sp>
      <p:sp>
        <p:nvSpPr>
          <p:cNvPr id="416" name="Google Shape;416;p59"/>
          <p:cNvSpPr txBox="1"/>
          <p:nvPr>
            <p:ph idx="1" type="body"/>
          </p:nvPr>
        </p:nvSpPr>
        <p:spPr>
          <a:xfrm>
            <a:off x="626625" y="1257469"/>
            <a:ext cx="7884000" cy="33639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stores information about resources that are created by Terraform</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also includes values computed by the provider APIs</a:t>
            </a:r>
            <a:endParaRPr sz="2000">
              <a:solidFill>
                <a:srgbClr val="000000"/>
              </a:solidFill>
            </a:endParaRPr>
          </a:p>
          <a:p>
            <a:pPr indent="0" lvl="0" marL="68580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local file</a:t>
            </a:r>
            <a:endParaRPr sz="2000">
              <a:solidFill>
                <a:srgbClr val="000000"/>
              </a:solidFill>
            </a:endParaRPr>
          </a:p>
          <a:p>
            <a:pPr indent="-292100" lvl="1" marL="685800" marR="0" rtl="0" algn="l">
              <a:lnSpc>
                <a:spcPct val="90000"/>
              </a:lnSpc>
              <a:spcBef>
                <a:spcPts val="0"/>
              </a:spcBef>
              <a:spcAft>
                <a:spcPts val="0"/>
              </a:spcAft>
              <a:buClr>
                <a:srgbClr val="000000"/>
              </a:buClr>
              <a:buSzPts val="2000"/>
              <a:buFont typeface="Consolas"/>
              <a:buChar char="○"/>
            </a:pPr>
            <a:r>
              <a:rPr b="1" lang="en-US" sz="2000">
                <a:solidFill>
                  <a:srgbClr val="000000"/>
                </a:solidFill>
                <a:latin typeface="Consolas"/>
                <a:ea typeface="Consolas"/>
                <a:cs typeface="Consolas"/>
                <a:sym typeface="Consolas"/>
              </a:rPr>
              <a:t>.tfstate</a:t>
            </a:r>
            <a:endParaRPr b="1" sz="2000">
              <a:solidFill>
                <a:srgbClr val="000000"/>
              </a:solidFill>
              <a:latin typeface="Consolas"/>
              <a:ea typeface="Consolas"/>
              <a:cs typeface="Consolas"/>
              <a:sym typeface="Consolas"/>
            </a:endParaRPr>
          </a:p>
          <a:p>
            <a:pPr indent="0" lvl="0" marL="685800" marR="0" rtl="0" algn="l">
              <a:lnSpc>
                <a:spcPct val="90000"/>
              </a:lnSpc>
              <a:spcBef>
                <a:spcPts val="0"/>
              </a:spcBef>
              <a:spcAft>
                <a:spcPts val="0"/>
              </a:spcAft>
              <a:buNone/>
            </a:pPr>
            <a:r>
              <a:t/>
            </a:r>
            <a:endParaRPr b="1" sz="2000">
              <a:solidFill>
                <a:srgbClr val="000000"/>
              </a:solidFill>
              <a:latin typeface="Consolas"/>
              <a:ea typeface="Consolas"/>
              <a:cs typeface="Consolas"/>
              <a:sym typeface="Consolas"/>
            </a:endParaRPr>
          </a:p>
          <a:p>
            <a:pPr indent="-292100" lvl="0" marL="342900" marR="0" rtl="0" algn="l">
              <a:lnSpc>
                <a:spcPct val="90000"/>
              </a:lnSpc>
              <a:spcBef>
                <a:spcPts val="0"/>
              </a:spcBef>
              <a:spcAft>
                <a:spcPts val="0"/>
              </a:spcAft>
              <a:buClr>
                <a:srgbClr val="000000"/>
              </a:buClr>
              <a:buSzPts val="2000"/>
              <a:buFont typeface="Consolas"/>
              <a:buChar char="●"/>
            </a:pPr>
            <a:r>
              <a:rPr lang="en-US" sz="2000">
                <a:solidFill>
                  <a:srgbClr val="000000"/>
                </a:solidFill>
              </a:rPr>
              <a:t>or b</a:t>
            </a:r>
            <a:r>
              <a:rPr lang="en-US" sz="2000">
                <a:solidFill>
                  <a:srgbClr val="000000"/>
                </a:solidFill>
              </a:rPr>
              <a:t>ackends are also available…</a:t>
            </a:r>
            <a:endParaRPr sz="2000">
              <a:solidFill>
                <a:srgbClr val="000000"/>
              </a:solidFill>
            </a:endParaRPr>
          </a:p>
        </p:txBody>
      </p:sp>
      <p:sp>
        <p:nvSpPr>
          <p:cNvPr id="417" name="Google Shape;417;p5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423" name="Google Shape;423;p60"/>
          <p:cNvSpPr txBox="1"/>
          <p:nvPr>
            <p:ph idx="1" type="body"/>
          </p:nvPr>
        </p:nvSpPr>
        <p:spPr>
          <a:xfrm>
            <a:off x="519619" y="1110384"/>
            <a:ext cx="8199000" cy="3560700"/>
          </a:xfrm>
          <a:prstGeom prst="rect">
            <a:avLst/>
          </a:prstGeom>
          <a:noFill/>
          <a:ln>
            <a:noFill/>
          </a:ln>
        </p:spPr>
        <p:txBody>
          <a:bodyPr anchorCtr="0" anchor="t" bIns="34275" lIns="67500" spcFirstLastPara="1" rIns="68575" wrap="square" tIns="35100">
            <a:noAutofit/>
          </a:bodyPr>
          <a:lstStyle/>
          <a:p>
            <a:pPr indent="-292100" lvl="0" marL="342900" rtl="0" algn="l">
              <a:spcBef>
                <a:spcPts val="0"/>
              </a:spcBef>
              <a:spcAft>
                <a:spcPts val="0"/>
              </a:spcAft>
              <a:buClr>
                <a:srgbClr val="000000"/>
              </a:buClr>
              <a:buSzPts val="2000"/>
              <a:buChar char="●"/>
            </a:pPr>
            <a:r>
              <a:rPr lang="en-US" sz="2000">
                <a:solidFill>
                  <a:schemeClr val="dk1"/>
                </a:solidFill>
              </a:rPr>
              <a:t>determines how state is loaded and how operations </a:t>
            </a:r>
            <a:r>
              <a:rPr lang="en-US" sz="2000">
                <a:solidFill>
                  <a:schemeClr val="dk1"/>
                </a:solidFill>
              </a:rPr>
              <a:t>like</a:t>
            </a:r>
            <a:r>
              <a:rPr lang="en-US" sz="2000">
                <a:solidFill>
                  <a:schemeClr val="dk1"/>
                </a:solidFill>
              </a:rPr>
              <a:t> </a:t>
            </a:r>
            <a:r>
              <a:rPr b="1" lang="en-US" sz="2000">
                <a:solidFill>
                  <a:schemeClr val="dk1"/>
                </a:solidFill>
                <a:latin typeface="Consolas"/>
                <a:ea typeface="Consolas"/>
                <a:cs typeface="Consolas"/>
                <a:sym typeface="Consolas"/>
              </a:rPr>
              <a:t>apply</a:t>
            </a:r>
            <a:r>
              <a:rPr lang="en-US" sz="2000">
                <a:solidFill>
                  <a:schemeClr val="dk1"/>
                </a:solidFill>
              </a:rPr>
              <a:t> are executed</a:t>
            </a:r>
            <a:endParaRPr sz="2000">
              <a:solidFill>
                <a:schemeClr val="dk1"/>
              </a:solidFill>
            </a:endParaRPr>
          </a:p>
          <a:p>
            <a:pPr indent="0" lvl="0" marL="342900" rtl="0" algn="l">
              <a:spcBef>
                <a:spcPts val="0"/>
              </a:spcBef>
              <a:spcAft>
                <a:spcPts val="0"/>
              </a:spcAft>
              <a:buNone/>
            </a:pPr>
            <a:r>
              <a:t/>
            </a:r>
            <a:endParaRPr sz="2000">
              <a:solidFill>
                <a:schemeClr val="dk1"/>
              </a:solidFill>
            </a:endParaRPr>
          </a:p>
          <a:p>
            <a:pPr indent="-292100" lvl="0" marL="342900" rtl="0" algn="l">
              <a:spcBef>
                <a:spcPts val="0"/>
              </a:spcBef>
              <a:spcAft>
                <a:spcPts val="0"/>
              </a:spcAft>
              <a:buClr>
                <a:schemeClr val="dk1"/>
              </a:buClr>
              <a:buSzPts val="2000"/>
              <a:buChar char="●"/>
            </a:pPr>
            <a:r>
              <a:rPr lang="en-US" sz="2000">
                <a:solidFill>
                  <a:schemeClr val="dk1"/>
                </a:solidFill>
              </a:rPr>
              <a:t>enables non-local file state storage, remote execution, etc.</a:t>
            </a:r>
            <a:endParaRPr sz="2000">
              <a:solidFill>
                <a:schemeClr val="dk1"/>
              </a:solidFill>
            </a:endParaRPr>
          </a:p>
          <a:p>
            <a:pPr indent="0" lvl="0" marL="342900" rtl="0" algn="l">
              <a:spcBef>
                <a:spcPts val="0"/>
              </a:spcBef>
              <a:spcAft>
                <a:spcPts val="0"/>
              </a:spcAft>
              <a:buNone/>
            </a:pPr>
            <a:r>
              <a:t/>
            </a:r>
            <a:endParaRPr sz="2000">
              <a:solidFill>
                <a:schemeClr val="dk1"/>
              </a:solidFill>
            </a:endParaRPr>
          </a:p>
          <a:p>
            <a:pPr indent="-292100" lvl="0" marL="342900" rtl="0" algn="l">
              <a:spcBef>
                <a:spcPts val="0"/>
              </a:spcBef>
              <a:spcAft>
                <a:spcPts val="0"/>
              </a:spcAft>
              <a:buClr>
                <a:schemeClr val="dk1"/>
              </a:buClr>
              <a:buSzPts val="2000"/>
              <a:buChar char="●"/>
            </a:pPr>
            <a:r>
              <a:rPr lang="en-US" sz="2000">
                <a:solidFill>
                  <a:schemeClr val="dk1"/>
                </a:solidFill>
              </a:rPr>
              <a:t>why use a backend?	</a:t>
            </a:r>
            <a:endParaRPr sz="2000">
              <a:solidFill>
                <a:schemeClr val="dk1"/>
              </a:solidFill>
            </a:endParaRPr>
          </a:p>
          <a:p>
            <a:pPr indent="-292100" lvl="1" marL="685800" rtl="0" algn="l">
              <a:spcBef>
                <a:spcPts val="0"/>
              </a:spcBef>
              <a:spcAft>
                <a:spcPts val="0"/>
              </a:spcAft>
              <a:buClr>
                <a:schemeClr val="dk1"/>
              </a:buClr>
              <a:buSzPts val="2000"/>
              <a:buChar char="○"/>
            </a:pPr>
            <a:r>
              <a:rPr lang="en-US" sz="2000">
                <a:solidFill>
                  <a:schemeClr val="dk1"/>
                </a:solidFill>
              </a:rPr>
              <a:t>can store their state remotely and protect it to prevent corruption</a:t>
            </a:r>
            <a:endParaRPr sz="2000">
              <a:solidFill>
                <a:schemeClr val="dk1"/>
              </a:solidFill>
            </a:endParaRPr>
          </a:p>
          <a:p>
            <a:pPr indent="-292100" lvl="2" marL="1028700" rtl="0" algn="l">
              <a:spcBef>
                <a:spcPts val="0"/>
              </a:spcBef>
              <a:spcAft>
                <a:spcPts val="0"/>
              </a:spcAft>
              <a:buClr>
                <a:schemeClr val="dk1"/>
              </a:buClr>
              <a:buSzPts val="2000"/>
              <a:buChar char="■"/>
            </a:pPr>
            <a:r>
              <a:rPr lang="en-US" sz="2000">
                <a:solidFill>
                  <a:schemeClr val="dk1"/>
                </a:solidFill>
              </a:rPr>
              <a:t>some backends, e.g., </a:t>
            </a:r>
            <a:r>
              <a:rPr i="1" lang="en-US" sz="2000">
                <a:solidFill>
                  <a:schemeClr val="dk1"/>
                </a:solidFill>
              </a:rPr>
              <a:t>Terraform Cloud </a:t>
            </a:r>
            <a:r>
              <a:rPr lang="en-US" sz="2000">
                <a:solidFill>
                  <a:schemeClr val="dk1"/>
                </a:solidFill>
              </a:rPr>
              <a:t>automatically store all revisions</a:t>
            </a:r>
            <a:endParaRPr sz="2000">
              <a:solidFill>
                <a:schemeClr val="dk1"/>
              </a:solidFill>
            </a:endParaRPr>
          </a:p>
          <a:p>
            <a:pPr indent="-292100" lvl="1" marL="685800" rtl="0" algn="l">
              <a:spcBef>
                <a:spcPts val="0"/>
              </a:spcBef>
              <a:spcAft>
                <a:spcPts val="0"/>
              </a:spcAft>
              <a:buClr>
                <a:schemeClr val="dk1"/>
              </a:buClr>
              <a:buSzPts val="2000"/>
              <a:buChar char="○"/>
            </a:pPr>
            <a:r>
              <a:rPr lang="en-US" sz="2000">
                <a:solidFill>
                  <a:schemeClr val="dk1"/>
                </a:solidFill>
              </a:rPr>
              <a:t>keep sensitive information off local disk</a:t>
            </a:r>
            <a:endParaRPr sz="2000">
              <a:solidFill>
                <a:schemeClr val="dk1"/>
              </a:solidFill>
            </a:endParaRPr>
          </a:p>
          <a:p>
            <a:pPr indent="-292100" lvl="1" marL="685800" rtl="0" algn="l">
              <a:spcBef>
                <a:spcPts val="0"/>
              </a:spcBef>
              <a:spcAft>
                <a:spcPts val="0"/>
              </a:spcAft>
              <a:buClr>
                <a:schemeClr val="dk1"/>
              </a:buClr>
              <a:buSzPts val="2000"/>
              <a:buChar char="○"/>
            </a:pPr>
            <a:r>
              <a:rPr lang="en-US" sz="2000">
                <a:solidFill>
                  <a:schemeClr val="dk1"/>
                </a:solidFill>
              </a:rPr>
              <a:t>remote operations</a:t>
            </a:r>
            <a:endParaRPr sz="2000">
              <a:solidFill>
                <a:schemeClr val="dk1"/>
              </a:solidFill>
            </a:endParaRPr>
          </a:p>
          <a:p>
            <a:pPr indent="-292100" lvl="2" marL="1028700" rtl="0" algn="l">
              <a:spcBef>
                <a:spcPts val="0"/>
              </a:spcBef>
              <a:spcAft>
                <a:spcPts val="0"/>
              </a:spcAft>
              <a:buClr>
                <a:schemeClr val="dk1"/>
              </a:buClr>
              <a:buSzPts val="2000"/>
              <a:buChar char="■"/>
            </a:pPr>
            <a:r>
              <a:rPr lang="en-US" sz="2000">
                <a:solidFill>
                  <a:schemeClr val="dk1"/>
                </a:solidFill>
              </a:rPr>
              <a:t>apply can take a </a:t>
            </a:r>
            <a:r>
              <a:rPr i="1" lang="en-US" sz="2000">
                <a:solidFill>
                  <a:schemeClr val="dk1"/>
                </a:solidFill>
              </a:rPr>
              <a:t>LONG</a:t>
            </a:r>
            <a:r>
              <a:rPr lang="en-US" sz="2000">
                <a:solidFill>
                  <a:schemeClr val="dk1"/>
                </a:solidFill>
              </a:rPr>
              <a:t> time for large infrastructures</a:t>
            </a:r>
            <a:endParaRPr sz="2000">
              <a:solidFill>
                <a:srgbClr val="000000"/>
              </a:solidFill>
            </a:endParaRPr>
          </a:p>
        </p:txBody>
      </p:sp>
      <p:sp>
        <p:nvSpPr>
          <p:cNvPr id="424" name="Google Shape;424;p6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Backends (cont’d)</a:t>
            </a:r>
            <a:endParaRPr b="1">
              <a:latin typeface="Helvetica Neue"/>
              <a:ea typeface="Helvetica Neue"/>
              <a:cs typeface="Helvetica Neue"/>
              <a:sym typeface="Helvetica Neue"/>
            </a:endParaRPr>
          </a:p>
        </p:txBody>
      </p:sp>
      <p:sp>
        <p:nvSpPr>
          <p:cNvPr id="430" name="Google Shape;430;p61"/>
          <p:cNvSpPr txBox="1"/>
          <p:nvPr>
            <p:ph idx="1" type="body"/>
          </p:nvPr>
        </p:nvSpPr>
        <p:spPr>
          <a:xfrm>
            <a:off x="519619" y="1110384"/>
            <a:ext cx="8199000" cy="3560700"/>
          </a:xfrm>
          <a:prstGeom prst="rect">
            <a:avLst/>
          </a:prstGeom>
          <a:noFill/>
          <a:ln>
            <a:noFill/>
          </a:ln>
        </p:spPr>
        <p:txBody>
          <a:bodyPr anchorCtr="0" anchor="t" bIns="34275" lIns="67500" spcFirstLastPara="1" rIns="68575" wrap="square" tIns="35100">
            <a:noAutofit/>
          </a:bodyPr>
          <a:lstStyle/>
          <a:p>
            <a:pPr indent="-292100" lvl="0" marL="342900" rtl="0" algn="l">
              <a:spcBef>
                <a:spcPts val="0"/>
              </a:spcBef>
              <a:spcAft>
                <a:spcPts val="0"/>
              </a:spcAft>
              <a:buClr>
                <a:schemeClr val="dk1"/>
              </a:buClr>
              <a:buSzPts val="2000"/>
              <a:buChar char="●"/>
            </a:pPr>
            <a:r>
              <a:rPr lang="en-US" sz="2000">
                <a:solidFill>
                  <a:srgbClr val="000000"/>
                </a:solidFill>
              </a:rPr>
              <a:t>examples</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S3</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swift</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http</a:t>
            </a:r>
            <a:endParaRPr sz="2000">
              <a:solidFill>
                <a:srgbClr val="000000"/>
              </a:solidFill>
            </a:endParaRPr>
          </a:p>
          <a:p>
            <a:pPr indent="-292100" lvl="1" marL="685800" rtl="0" algn="l">
              <a:spcBef>
                <a:spcPts val="0"/>
              </a:spcBef>
              <a:spcAft>
                <a:spcPts val="0"/>
              </a:spcAft>
              <a:buClr>
                <a:schemeClr val="dk1"/>
              </a:buClr>
              <a:buSzPts val="2000"/>
              <a:buChar char="○"/>
            </a:pPr>
            <a:r>
              <a:rPr lang="en-US" sz="2000">
                <a:solidFill>
                  <a:schemeClr val="dk1"/>
                </a:solidFill>
              </a:rPr>
              <a:t>Terraform Enterprise</a:t>
            </a:r>
            <a:endParaRPr sz="2000">
              <a:solidFill>
                <a:schemeClr val="dk1"/>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etc.</a:t>
            </a:r>
            <a:endParaRPr sz="2000">
              <a:solidFill>
                <a:srgbClr val="000000"/>
              </a:solidFill>
            </a:endParaRPr>
          </a:p>
        </p:txBody>
      </p:sp>
      <p:sp>
        <p:nvSpPr>
          <p:cNvPr id="431" name="Google Shape;431;p6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How to Query or See the Current State</a:t>
            </a:r>
            <a:endParaRPr b="1">
              <a:latin typeface="Helvetica Neue"/>
              <a:ea typeface="Helvetica Neue"/>
              <a:cs typeface="Helvetica Neue"/>
              <a:sym typeface="Helvetica Neue"/>
            </a:endParaRPr>
          </a:p>
        </p:txBody>
      </p:sp>
      <p:sp>
        <p:nvSpPr>
          <p:cNvPr id="437" name="Google Shape;437;p62"/>
          <p:cNvSpPr txBox="1"/>
          <p:nvPr>
            <p:ph idx="1" type="body"/>
          </p:nvPr>
        </p:nvSpPr>
        <p:spPr>
          <a:xfrm>
            <a:off x="626625" y="1257469"/>
            <a:ext cx="7884000" cy="33639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CLI</a:t>
            </a:r>
            <a:endParaRPr sz="2000">
              <a:solidFill>
                <a:srgbClr val="000000"/>
              </a:solidFill>
            </a:endParaRPr>
          </a:p>
          <a:p>
            <a:pPr indent="-292100" lvl="1" marL="685800" marR="0" rtl="0" algn="l">
              <a:lnSpc>
                <a:spcPct val="90000"/>
              </a:lnSpc>
              <a:spcBef>
                <a:spcPts val="0"/>
              </a:spcBef>
              <a:spcAft>
                <a:spcPts val="0"/>
              </a:spcAft>
              <a:buClr>
                <a:srgbClr val="000000"/>
              </a:buClr>
              <a:buSzPts val="2000"/>
              <a:buFont typeface="Consolas"/>
              <a:buChar char="○"/>
            </a:pPr>
            <a:r>
              <a:rPr b="1" lang="en-US" sz="2000">
                <a:solidFill>
                  <a:srgbClr val="000000"/>
                </a:solidFill>
                <a:latin typeface="Consolas"/>
                <a:ea typeface="Consolas"/>
                <a:cs typeface="Consolas"/>
                <a:sym typeface="Consolas"/>
              </a:rPr>
              <a:t>terraform show [-json]</a:t>
            </a:r>
            <a:endParaRPr b="1" sz="2000">
              <a:solidFill>
                <a:srgbClr val="000000"/>
              </a:solidFill>
              <a:latin typeface="Consolas"/>
              <a:ea typeface="Consolas"/>
              <a:cs typeface="Consolas"/>
              <a:sym typeface="Consolas"/>
            </a:endParaRPr>
          </a:p>
          <a:p>
            <a:pPr indent="0" lvl="0" marL="685800" marR="0" rtl="0" algn="l">
              <a:lnSpc>
                <a:spcPct val="90000"/>
              </a:lnSpc>
              <a:spcBef>
                <a:spcPts val="0"/>
              </a:spcBef>
              <a:spcAft>
                <a:spcPts val="0"/>
              </a:spcAft>
              <a:buNone/>
            </a:pPr>
            <a:r>
              <a:rPr lang="en-US" sz="2000" u="sng">
                <a:solidFill>
                  <a:schemeClr val="hlink"/>
                </a:solidFill>
                <a:hlinkClick r:id="rId3"/>
              </a:rPr>
              <a:t>https://www.terraform.io/docs/commands/show.html</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Remote State Data Type</a:t>
            </a:r>
            <a:endParaRPr sz="2000">
              <a:solidFill>
                <a:srgbClr val="000000"/>
              </a:solidFill>
            </a:endParaRPr>
          </a:p>
          <a:p>
            <a:pPr indent="0" lvl="0" marL="685800" marR="0" rtl="0" algn="l">
              <a:lnSpc>
                <a:spcPct val="90000"/>
              </a:lnSpc>
              <a:spcBef>
                <a:spcPts val="0"/>
              </a:spcBef>
              <a:spcAft>
                <a:spcPts val="0"/>
              </a:spcAft>
              <a:buNone/>
            </a:pPr>
            <a:r>
              <a:rPr lang="en-US" u="sng">
                <a:solidFill>
                  <a:schemeClr val="hlink"/>
                </a:solidFill>
                <a:hlinkClick r:id="rId4"/>
              </a:rPr>
              <a:t>https://www.terraform.io/docs/providers/terraform/d/remote_state.html</a:t>
            </a:r>
            <a:endParaRPr>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p:txBody>
      </p:sp>
      <p:sp>
        <p:nvSpPr>
          <p:cNvPr id="438" name="Google Shape;438;p6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44" name="Google Shape;444;p6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pic>
        <p:nvPicPr>
          <p:cNvPr id="445" name="Google Shape;445;p63"/>
          <p:cNvPicPr preferRelativeResize="0"/>
          <p:nvPr/>
        </p:nvPicPr>
        <p:blipFill rotWithShape="1">
          <a:blip r:embed="rId3">
            <a:alphaModFix/>
          </a:blip>
          <a:srcRect b="0" l="0" r="0" t="0"/>
          <a:stretch/>
        </p:blipFill>
        <p:spPr>
          <a:xfrm>
            <a:off x="2776275" y="933413"/>
            <a:ext cx="3525149" cy="38897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51" name="Google Shape;451;p6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pic>
        <p:nvPicPr>
          <p:cNvPr id="452" name="Google Shape;452;p64"/>
          <p:cNvPicPr preferRelativeResize="0"/>
          <p:nvPr/>
        </p:nvPicPr>
        <p:blipFill rotWithShape="1">
          <a:blip r:embed="rId3">
            <a:alphaModFix/>
          </a:blip>
          <a:srcRect b="0" l="0" r="0" t="0"/>
          <a:stretch/>
        </p:blipFill>
        <p:spPr>
          <a:xfrm>
            <a:off x="0" y="1559475"/>
            <a:ext cx="9144000" cy="22768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nvSpPr>
        <p:spPr>
          <a:xfrm>
            <a:off x="646838" y="358481"/>
            <a:ext cx="69357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4500">
                <a:solidFill>
                  <a:srgbClr val="F17E3A"/>
                </a:solidFill>
                <a:latin typeface="Calibri"/>
                <a:ea typeface="Calibri"/>
                <a:cs typeface="Calibri"/>
                <a:sym typeface="Calibri"/>
              </a:rPr>
              <a:t>Introduction to Terraform</a:t>
            </a:r>
            <a:endParaRPr sz="1100"/>
          </a:p>
        </p:txBody>
      </p:sp>
      <p:sp>
        <p:nvSpPr>
          <p:cNvPr id="112" name="Google Shape;112;p20"/>
          <p:cNvSpPr txBox="1"/>
          <p:nvPr/>
        </p:nvSpPr>
        <p:spPr>
          <a:xfrm>
            <a:off x="704495" y="3771900"/>
            <a:ext cx="41196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400">
              <a:latin typeface="Calibri"/>
              <a:ea typeface="Calibri"/>
              <a:cs typeface="Calibri"/>
              <a:sym typeface="Calibri"/>
            </a:endParaRPr>
          </a:p>
          <a:p>
            <a:pPr indent="0" lvl="0" marL="0" marR="0" rtl="0" algn="l">
              <a:spcBef>
                <a:spcPts val="0"/>
              </a:spcBef>
              <a:spcAft>
                <a:spcPts val="0"/>
              </a:spcAft>
              <a:buNone/>
            </a:pPr>
            <a:r>
              <a:t/>
            </a:r>
            <a:endParaRPr sz="1400">
              <a:latin typeface="Calibri"/>
              <a:ea typeface="Calibri"/>
              <a:cs typeface="Calibri"/>
              <a:sym typeface="Calibri"/>
            </a:endParaRPr>
          </a:p>
          <a:p>
            <a:pPr indent="0" lvl="0" marL="0" marR="0" rtl="0" algn="l">
              <a:spcBef>
                <a:spcPts val="0"/>
              </a:spcBef>
              <a:spcAft>
                <a:spcPts val="0"/>
              </a:spcAft>
              <a:buNone/>
            </a:pPr>
            <a:r>
              <a:t/>
            </a:r>
            <a:endParaRPr sz="1100">
              <a:solidFill>
                <a:srgbClr val="000000"/>
              </a:solidFill>
              <a:latin typeface="Calibri"/>
              <a:ea typeface="Calibri"/>
              <a:cs typeface="Calibri"/>
              <a:sym typeface="Calibri"/>
            </a:endParaRPr>
          </a:p>
        </p:txBody>
      </p:sp>
      <p:sp>
        <p:nvSpPr>
          <p:cNvPr id="113" name="Google Shape;113;p20"/>
          <p:cNvSpPr txBox="1"/>
          <p:nvPr/>
        </p:nvSpPr>
        <p:spPr>
          <a:xfrm>
            <a:off x="146713" y="1120481"/>
            <a:ext cx="69357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Executing Plans: </a:t>
            </a:r>
            <a:r>
              <a:rPr b="1" lang="en-US">
                <a:latin typeface="Consolas"/>
                <a:ea typeface="Consolas"/>
                <a:cs typeface="Consolas"/>
                <a:sym typeface="Consolas"/>
              </a:rPr>
              <a:t>terraform apply</a:t>
            </a:r>
            <a:endParaRPr b="1">
              <a:latin typeface="Consolas"/>
              <a:ea typeface="Consolas"/>
              <a:cs typeface="Consolas"/>
              <a:sym typeface="Consolas"/>
            </a:endParaRPr>
          </a:p>
        </p:txBody>
      </p:sp>
      <p:sp>
        <p:nvSpPr>
          <p:cNvPr id="458" name="Google Shape;458;p65"/>
          <p:cNvSpPr txBox="1"/>
          <p:nvPr>
            <p:ph idx="1" type="body"/>
          </p:nvPr>
        </p:nvSpPr>
        <p:spPr>
          <a:xfrm>
            <a:off x="630000" y="1211738"/>
            <a:ext cx="7884000" cy="3015300"/>
          </a:xfrm>
          <a:prstGeom prst="rect">
            <a:avLst/>
          </a:prstGeom>
          <a:noFill/>
          <a:ln>
            <a:noFill/>
          </a:ln>
        </p:spPr>
        <p:txBody>
          <a:bodyPr anchorCtr="0" anchor="t" bIns="34275" lIns="67500" spcFirstLastPara="1" rIns="68575" wrap="square" tIns="35100">
            <a:noAutofit/>
          </a:bodyPr>
          <a:lstStyle/>
          <a:p>
            <a:pPr indent="0" lvl="0" marL="0" marR="0" rtl="0" algn="l">
              <a:lnSpc>
                <a:spcPct val="90000"/>
              </a:lnSpc>
              <a:spcBef>
                <a:spcPts val="0"/>
              </a:spcBef>
              <a:spcAft>
                <a:spcPts val="0"/>
              </a:spcAft>
              <a:buNone/>
            </a:pPr>
            <a:r>
              <a:t/>
            </a:r>
            <a:endParaRPr sz="2000">
              <a:solidFill>
                <a:srgbClr val="000000"/>
              </a:solidFill>
              <a:latin typeface="Helvetica Neue"/>
              <a:ea typeface="Helvetica Neue"/>
              <a:cs typeface="Helvetica Neue"/>
              <a:sym typeface="Helvetica Neue"/>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What does </a:t>
            </a:r>
            <a:r>
              <a:rPr b="1" lang="en-US" sz="2000">
                <a:solidFill>
                  <a:srgbClr val="000000"/>
                </a:solidFill>
                <a:latin typeface="Consolas"/>
                <a:ea typeface="Consolas"/>
                <a:cs typeface="Consolas"/>
                <a:sym typeface="Consolas"/>
              </a:rPr>
              <a:t>terraform apply</a:t>
            </a:r>
            <a:r>
              <a:rPr lang="en-US" sz="2000">
                <a:solidFill>
                  <a:srgbClr val="000000"/>
                </a:solidFill>
              </a:rPr>
              <a:t> do?</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syntax check</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check for init</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refresh state</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execute plan</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ask for input</a:t>
            </a:r>
            <a:endParaRPr sz="2000">
              <a:solidFill>
                <a:srgbClr val="000000"/>
              </a:solidFill>
            </a:endParaRPr>
          </a:p>
          <a:p>
            <a:pPr indent="-292100" lvl="1" marL="685800" marR="0" rtl="0" algn="l">
              <a:lnSpc>
                <a:spcPct val="90000"/>
              </a:lnSpc>
              <a:spcBef>
                <a:spcPts val="0"/>
              </a:spcBef>
              <a:spcAft>
                <a:spcPts val="0"/>
              </a:spcAft>
              <a:buClr>
                <a:srgbClr val="000000"/>
              </a:buClr>
              <a:buSzPts val="2000"/>
              <a:buChar char="○"/>
            </a:pPr>
            <a:r>
              <a:rPr lang="en-US" sz="2000">
                <a:solidFill>
                  <a:srgbClr val="000000"/>
                </a:solidFill>
              </a:rPr>
              <a:t>execute changes</a:t>
            </a:r>
            <a:endParaRPr sz="2000">
              <a:solidFill>
                <a:srgbClr val="000000"/>
              </a:solidFill>
            </a:endParaRPr>
          </a:p>
        </p:txBody>
      </p:sp>
      <p:sp>
        <p:nvSpPr>
          <p:cNvPr id="459" name="Google Shape;459;p6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3: Plans and Applies</a:t>
            </a:r>
            <a:endParaRPr b="1">
              <a:latin typeface="Helvetica Neue"/>
              <a:ea typeface="Helvetica Neue"/>
              <a:cs typeface="Helvetica Neue"/>
              <a:sym typeface="Helvetica Neue"/>
            </a:endParaRPr>
          </a:p>
        </p:txBody>
      </p:sp>
      <p:sp>
        <p:nvSpPr>
          <p:cNvPr id="465" name="Google Shape;465;p66"/>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3</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466" name="Google Shape;466;p6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Providers</a:t>
            </a:r>
            <a:endParaRPr b="1">
              <a:latin typeface="Helvetica Neue"/>
              <a:ea typeface="Helvetica Neue"/>
              <a:cs typeface="Helvetica Neue"/>
              <a:sym typeface="Helvetica Neue"/>
            </a:endParaRPr>
          </a:p>
        </p:txBody>
      </p:sp>
      <p:sp>
        <p:nvSpPr>
          <p:cNvPr id="472" name="Google Shape;472;p67"/>
          <p:cNvSpPr txBox="1"/>
          <p:nvPr>
            <p:ph idx="1" type="body"/>
          </p:nvPr>
        </p:nvSpPr>
        <p:spPr>
          <a:xfrm>
            <a:off x="626625" y="1133222"/>
            <a:ext cx="7884000" cy="3487800"/>
          </a:xfrm>
          <a:prstGeom prst="rect">
            <a:avLst/>
          </a:prstGeom>
          <a:noFill/>
          <a:ln>
            <a:noFill/>
          </a:ln>
        </p:spPr>
        <p:txBody>
          <a:bodyPr anchorCtr="0" anchor="t" bIns="34275" lIns="6750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responsible for understanding API interactions and exposing resources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Hashicorp helps companies create providers to be added to ecosystem</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declared in HCL config files as a </a:t>
            </a:r>
            <a:r>
              <a:rPr b="1" lang="en-US">
                <a:solidFill>
                  <a:srgbClr val="000000"/>
                </a:solidFill>
                <a:latin typeface="Consolas"/>
                <a:ea typeface="Consolas"/>
                <a:cs typeface="Consolas"/>
                <a:sym typeface="Consolas"/>
              </a:rPr>
              <a:t>provider</a:t>
            </a:r>
            <a:r>
              <a:rPr lang="en-US">
                <a:solidFill>
                  <a:srgbClr val="000000"/>
                </a:solidFill>
              </a:rPr>
              <a:t> stanza</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each Terraform project can have multiple providers, even of the same type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describes resources, their inputs, outputs, and the logic to create and change them</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many options</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AWS, GCP, Azure, and many many others</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providers available for non-infra services as well such as gmail, MySQL, and Pagerduty</a:t>
            </a:r>
            <a:endParaRPr>
              <a:solidFill>
                <a:srgbClr val="000000"/>
              </a:solidFill>
            </a:endParaRPr>
          </a:p>
        </p:txBody>
      </p:sp>
      <p:sp>
        <p:nvSpPr>
          <p:cNvPr id="473" name="Google Shape;473;p6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000">
                <a:latin typeface="Helvetica Neue"/>
                <a:ea typeface="Helvetica Neue"/>
                <a:cs typeface="Helvetica Neue"/>
                <a:sym typeface="Helvetica Neue"/>
              </a:rPr>
              <a:t>The AWS Provider</a:t>
            </a:r>
            <a:endParaRPr b="1" sz="2000">
              <a:latin typeface="Helvetica Neue"/>
              <a:ea typeface="Helvetica Neue"/>
              <a:cs typeface="Helvetica Neue"/>
              <a:sym typeface="Helvetica Neue"/>
            </a:endParaRPr>
          </a:p>
        </p:txBody>
      </p:sp>
      <p:sp>
        <p:nvSpPr>
          <p:cNvPr id="479" name="Google Shape;479;p68"/>
          <p:cNvSpPr txBox="1"/>
          <p:nvPr>
            <p:ph idx="1" type="body"/>
          </p:nvPr>
        </p:nvSpPr>
        <p:spPr>
          <a:xfrm>
            <a:off x="630000" y="1394558"/>
            <a:ext cx="7884000" cy="29925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provider documentation</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u="sng">
                <a:solidFill>
                  <a:schemeClr val="hlink"/>
                </a:solidFill>
                <a:hlinkClick r:id="rId3"/>
              </a:rPr>
              <a:t>https://www.terraform.io/docs/providers/aws/index.html</a:t>
            </a:r>
            <a:r>
              <a:rPr lang="en-US" sz="2000">
                <a:solidFill>
                  <a:srgbClr val="000000"/>
                </a:solidFill>
              </a:rPr>
              <a:t> </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HUGE amount of resources</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something like 8 resources per service on average</a:t>
            </a:r>
            <a:endParaRPr sz="2000">
              <a:solidFill>
                <a:srgbClr val="000000"/>
              </a:solidFill>
            </a:endParaRPr>
          </a:p>
        </p:txBody>
      </p:sp>
      <p:sp>
        <p:nvSpPr>
          <p:cNvPr id="480" name="Google Shape;480;p6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sz="2000"/>
              <a:t>‹#›</a:t>
            </a:fld>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Configuring the Provider</a:t>
            </a:r>
            <a:endParaRPr b="1">
              <a:latin typeface="Helvetica Neue"/>
              <a:ea typeface="Helvetica Neue"/>
              <a:cs typeface="Helvetica Neue"/>
              <a:sym typeface="Helvetica Neue"/>
            </a:endParaRPr>
          </a:p>
        </p:txBody>
      </p:sp>
      <p:sp>
        <p:nvSpPr>
          <p:cNvPr id="486" name="Google Shape;486;p6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487" name="Google Shape;487;p69"/>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sz="2700">
              <a:solidFill>
                <a:srgbClr val="FF9900"/>
              </a:solidFill>
              <a:latin typeface="Courier"/>
              <a:ea typeface="Courier"/>
              <a:cs typeface="Courier"/>
              <a:sym typeface="Courier"/>
            </a:endParaRPr>
          </a:p>
          <a:p>
            <a:pPr indent="0" lvl="0" marL="0" rtl="0" algn="l">
              <a:spcBef>
                <a:spcPts val="0"/>
              </a:spcBef>
              <a:spcAft>
                <a:spcPts val="0"/>
              </a:spcAft>
              <a:buNone/>
            </a:pPr>
            <a:r>
              <a:t/>
            </a:r>
            <a:endParaRPr b="1" sz="2700">
              <a:solidFill>
                <a:srgbClr val="FF9900"/>
              </a:solidFill>
              <a:latin typeface="Courier"/>
              <a:ea typeface="Courier"/>
              <a:cs typeface="Courier"/>
              <a:sym typeface="Courier"/>
            </a:endParaRPr>
          </a:p>
          <a:p>
            <a:pPr indent="0" lvl="0" marL="0" rtl="0" algn="l">
              <a:spcBef>
                <a:spcPts val="0"/>
              </a:spcBef>
              <a:spcAft>
                <a:spcPts val="0"/>
              </a:spcAft>
              <a:buNone/>
            </a:pPr>
            <a:r>
              <a:rPr b="1" lang="en-US" sz="2700">
                <a:solidFill>
                  <a:srgbClr val="FF9900"/>
                </a:solidFill>
                <a:latin typeface="Courier"/>
                <a:ea typeface="Courier"/>
                <a:cs typeface="Courier"/>
                <a:sym typeface="Courier"/>
              </a:rPr>
              <a:t>provider</a:t>
            </a:r>
            <a:r>
              <a:rPr b="1" lang="en-US" sz="2700">
                <a:solidFill>
                  <a:srgbClr val="FFFFFF"/>
                </a:solidFill>
                <a:latin typeface="Courier"/>
                <a:ea typeface="Courier"/>
                <a:cs typeface="Courier"/>
                <a:sym typeface="Courier"/>
              </a:rPr>
              <a:t> </a:t>
            </a:r>
            <a:r>
              <a:rPr b="1" lang="en-US" sz="2700">
                <a:solidFill>
                  <a:srgbClr val="6FA8DC"/>
                </a:solidFill>
                <a:latin typeface="Courier"/>
                <a:ea typeface="Courier"/>
                <a:cs typeface="Courier"/>
                <a:sym typeface="Courier"/>
              </a:rPr>
              <a:t>“aws”</a:t>
            </a:r>
            <a:r>
              <a:rPr b="1" lang="en-US" sz="2700">
                <a:solidFill>
                  <a:srgbClr val="FFFFFF"/>
                </a:solidFill>
                <a:latin typeface="Courier"/>
                <a:ea typeface="Courier"/>
                <a:cs typeface="Courier"/>
                <a:sym typeface="Courier"/>
              </a:rPr>
              <a:t> </a:t>
            </a:r>
            <a:r>
              <a:rPr b="1" lang="en-US" sz="2700">
                <a:solidFill>
                  <a:srgbClr val="C9DAF8"/>
                </a:solidFill>
                <a:latin typeface="Courier"/>
                <a:ea typeface="Courier"/>
                <a:cs typeface="Courier"/>
                <a:sym typeface="Courier"/>
              </a:rPr>
              <a:t>{</a:t>
            </a:r>
            <a:endParaRPr b="1" sz="2700">
              <a:solidFill>
                <a:srgbClr val="C9DAF8"/>
              </a:solidFill>
              <a:latin typeface="Courier"/>
              <a:ea typeface="Courier"/>
              <a:cs typeface="Courier"/>
              <a:sym typeface="Courier"/>
            </a:endParaRPr>
          </a:p>
          <a:p>
            <a:pPr indent="0" lvl="0" marL="0" rtl="0" algn="l">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region</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“us-west-1”</a:t>
            </a:r>
            <a:endParaRPr b="1" sz="2700">
              <a:solidFill>
                <a:srgbClr val="6AA84F"/>
              </a:solidFill>
              <a:latin typeface="Courier"/>
              <a:ea typeface="Courier"/>
              <a:cs typeface="Courier"/>
              <a:sym typeface="Courier"/>
            </a:endParaRPr>
          </a:p>
          <a:p>
            <a:pPr indent="0" lvl="0" marL="0" rtl="0" algn="l">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access_key</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“[your access key]”</a:t>
            </a:r>
            <a:endParaRPr b="1" sz="2700">
              <a:solidFill>
                <a:srgbClr val="6AA84F"/>
              </a:solidFill>
              <a:latin typeface="Courier"/>
              <a:ea typeface="Courier"/>
              <a:cs typeface="Courier"/>
              <a:sym typeface="Courier"/>
            </a:endParaRPr>
          </a:p>
          <a:p>
            <a:pPr indent="0" lvl="0" marL="0" rtl="0" algn="l">
              <a:spcBef>
                <a:spcPts val="0"/>
              </a:spcBef>
              <a:spcAft>
                <a:spcPts val="0"/>
              </a:spcAft>
              <a:buNone/>
            </a:pPr>
            <a:r>
              <a:rPr b="1" lang="en-US" sz="2700">
                <a:solidFill>
                  <a:srgbClr val="C9DAF8"/>
                </a:solidFill>
                <a:latin typeface="Courier"/>
                <a:ea typeface="Courier"/>
                <a:cs typeface="Courier"/>
                <a:sym typeface="Courier"/>
              </a:rPr>
              <a:t>  </a:t>
            </a:r>
            <a:r>
              <a:rPr b="1" lang="en-US" sz="2700">
                <a:solidFill>
                  <a:srgbClr val="8E7CC3"/>
                </a:solidFill>
                <a:latin typeface="Courier"/>
                <a:ea typeface="Courier"/>
                <a:cs typeface="Courier"/>
                <a:sym typeface="Courier"/>
              </a:rPr>
              <a:t>secret_key</a:t>
            </a:r>
            <a:r>
              <a:rPr b="1" lang="en-US" sz="2700">
                <a:solidFill>
                  <a:srgbClr val="C9DAF8"/>
                </a:solidFill>
                <a:latin typeface="Courier"/>
                <a:ea typeface="Courier"/>
                <a:cs typeface="Courier"/>
                <a:sym typeface="Courier"/>
              </a:rPr>
              <a:t> = </a:t>
            </a:r>
            <a:r>
              <a:rPr b="1" lang="en-US" sz="2700">
                <a:solidFill>
                  <a:srgbClr val="6AA84F"/>
                </a:solidFill>
                <a:latin typeface="Courier"/>
                <a:ea typeface="Courier"/>
                <a:cs typeface="Courier"/>
                <a:sym typeface="Courier"/>
              </a:rPr>
              <a:t>“[your secret access key]”</a:t>
            </a:r>
            <a:endParaRPr b="1" sz="2700">
              <a:solidFill>
                <a:srgbClr val="6AA84F"/>
              </a:solidFill>
              <a:latin typeface="Courier"/>
              <a:ea typeface="Courier"/>
              <a:cs typeface="Courier"/>
              <a:sym typeface="Courier"/>
            </a:endParaRPr>
          </a:p>
          <a:p>
            <a:pPr indent="0" lvl="0" marL="0" rtl="0" algn="l">
              <a:spcBef>
                <a:spcPts val="0"/>
              </a:spcBef>
              <a:spcAft>
                <a:spcPts val="0"/>
              </a:spcAft>
              <a:buNone/>
            </a:pPr>
            <a:r>
              <a:rPr b="1" lang="en-US" sz="2700">
                <a:solidFill>
                  <a:srgbClr val="C9DAF8"/>
                </a:solidFill>
                <a:latin typeface="Courier"/>
                <a:ea typeface="Courier"/>
                <a:cs typeface="Courier"/>
                <a:sym typeface="Courier"/>
              </a:rPr>
              <a:t>}</a:t>
            </a:r>
            <a:endParaRPr b="1" sz="2700">
              <a:solidFill>
                <a:srgbClr val="FF9900"/>
              </a:solidFill>
              <a:latin typeface="Courier"/>
              <a:ea typeface="Courier"/>
              <a:cs typeface="Courier"/>
              <a:sym typeface="Couri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Reuse Patterns in Terraform</a:t>
            </a:r>
            <a:endParaRPr b="1">
              <a:latin typeface="Helvetica Neue"/>
              <a:ea typeface="Helvetica Neue"/>
              <a:cs typeface="Helvetica Neue"/>
              <a:sym typeface="Helvetica Neue"/>
            </a:endParaRPr>
          </a:p>
        </p:txBody>
      </p:sp>
      <p:sp>
        <p:nvSpPr>
          <p:cNvPr id="493" name="Google Shape;493;p70"/>
          <p:cNvSpPr txBox="1"/>
          <p:nvPr>
            <p:ph idx="1" type="body"/>
          </p:nvPr>
        </p:nvSpPr>
        <p:spPr>
          <a:xfrm>
            <a:off x="626625" y="1628642"/>
            <a:ext cx="7884000" cy="29925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b="1" lang="en-US" sz="2000">
                <a:solidFill>
                  <a:srgbClr val="000000"/>
                </a:solidFill>
                <a:latin typeface="Helvetica Neue"/>
                <a:ea typeface="Helvetica Neue"/>
                <a:cs typeface="Helvetica Neue"/>
                <a:sym typeface="Helvetica Neue"/>
              </a:rPr>
              <a:t>Workspaces</a:t>
            </a:r>
            <a:r>
              <a:rPr lang="en-US" sz="2000">
                <a:solidFill>
                  <a:srgbClr val="000000"/>
                </a:solidFill>
              </a:rPr>
              <a:t>: separate state files for the same HCL</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b="1" lang="en-US" sz="2000">
                <a:solidFill>
                  <a:srgbClr val="000000"/>
                </a:solidFill>
                <a:latin typeface="Helvetica Neue"/>
                <a:ea typeface="Helvetica Neue"/>
                <a:cs typeface="Helvetica Neue"/>
                <a:sym typeface="Helvetica Neue"/>
              </a:rPr>
              <a:t>Outputs</a:t>
            </a:r>
            <a:r>
              <a:rPr lang="en-US" sz="2000">
                <a:solidFill>
                  <a:srgbClr val="000000"/>
                </a:solidFill>
              </a:rPr>
              <a:t>: automated use of terraform-managed resources</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b="1" lang="en-US" sz="2000">
                <a:solidFill>
                  <a:srgbClr val="000000"/>
                </a:solidFill>
                <a:latin typeface="Helvetica Neue"/>
                <a:ea typeface="Helvetica Neue"/>
                <a:cs typeface="Helvetica Neue"/>
                <a:sym typeface="Helvetica Neue"/>
              </a:rPr>
              <a:t>Modules</a:t>
            </a:r>
            <a:r>
              <a:rPr lang="en-US" sz="2000">
                <a:solidFill>
                  <a:srgbClr val="000000"/>
                </a:solidFill>
              </a:rPr>
              <a:t>: packaged HCL for reuse</a:t>
            </a:r>
            <a:endParaRPr sz="2000">
              <a:solidFill>
                <a:srgbClr val="000000"/>
              </a:solidFill>
            </a:endParaRPr>
          </a:p>
        </p:txBody>
      </p:sp>
      <p:sp>
        <p:nvSpPr>
          <p:cNvPr id="494" name="Google Shape;494;p7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Workspaces</a:t>
            </a:r>
            <a:endParaRPr b="1">
              <a:latin typeface="Helvetica Neue"/>
              <a:ea typeface="Helvetica Neue"/>
              <a:cs typeface="Helvetica Neue"/>
              <a:sym typeface="Helvetica Neue"/>
            </a:endParaRPr>
          </a:p>
        </p:txBody>
      </p:sp>
      <p:sp>
        <p:nvSpPr>
          <p:cNvPr id="500" name="Google Shape;500;p71"/>
          <p:cNvSpPr txBox="1"/>
          <p:nvPr>
            <p:ph idx="1" type="body"/>
          </p:nvPr>
        </p:nvSpPr>
        <p:spPr>
          <a:xfrm>
            <a:off x="626625" y="1140797"/>
            <a:ext cx="7884000" cy="34803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Workspaces allow you to use the same configuration (HCL/project) for multiple states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example: AWS Developer VPCs–each developer could have an identical environment as defined by the configuration, but each managed by a different state by way of separate workspaces</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nothing more than separately-named state files</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both local and remote state backends support workspaces</a:t>
            </a:r>
            <a:endParaRPr sz="2000">
              <a:solidFill>
                <a:srgbClr val="000000"/>
              </a:solidFill>
            </a:endParaRPr>
          </a:p>
        </p:txBody>
      </p:sp>
      <p:sp>
        <p:nvSpPr>
          <p:cNvPr id="501" name="Google Shape;501;p7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Outputs</a:t>
            </a:r>
            <a:endParaRPr b="1">
              <a:latin typeface="Helvetica Neue"/>
              <a:ea typeface="Helvetica Neue"/>
              <a:cs typeface="Helvetica Neue"/>
              <a:sym typeface="Helvetica Neue"/>
            </a:endParaRPr>
          </a:p>
        </p:txBody>
      </p:sp>
      <p:sp>
        <p:nvSpPr>
          <p:cNvPr id="507" name="Google Shape;507;p72"/>
          <p:cNvSpPr txBox="1"/>
          <p:nvPr>
            <p:ph idx="1" type="body"/>
          </p:nvPr>
        </p:nvSpPr>
        <p:spPr>
          <a:xfrm>
            <a:off x="630000" y="1306442"/>
            <a:ext cx="7884000" cy="27957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i="1" lang="en-US" sz="2000">
                <a:solidFill>
                  <a:srgbClr val="000000"/>
                </a:solidFill>
              </a:rPr>
              <a:t>inputs</a:t>
            </a:r>
            <a:r>
              <a:rPr lang="en-US" sz="2000">
                <a:solidFill>
                  <a:srgbClr val="000000"/>
                </a:solidFill>
              </a:rPr>
              <a:t> to a Terraform config are declared with variables stanzas</a:t>
            </a:r>
            <a:endParaRPr sz="2000">
              <a:solidFill>
                <a:srgbClr val="000000"/>
              </a:solidFill>
            </a:endParaRPr>
          </a:p>
          <a:p>
            <a:pPr indent="0" lvl="0" marL="34290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i="1" lang="en-US" sz="2000">
                <a:solidFill>
                  <a:srgbClr val="000000"/>
                </a:solidFill>
              </a:rPr>
              <a:t>outputs</a:t>
            </a:r>
            <a:r>
              <a:rPr lang="en-US" sz="2000">
                <a:solidFill>
                  <a:srgbClr val="000000"/>
                </a:solidFill>
              </a:rPr>
              <a:t> are declared with a special output stanza</a:t>
            </a:r>
            <a:endParaRPr sz="2000">
              <a:solidFill>
                <a:srgbClr val="000000"/>
              </a:solidFill>
            </a:endParaRPr>
          </a:p>
          <a:p>
            <a:pPr indent="0" lvl="0" marL="34290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can be referenced through the modules interface or the CLI</a:t>
            </a:r>
            <a:endParaRPr sz="2000">
              <a:solidFill>
                <a:srgbClr val="000000"/>
              </a:solidFill>
            </a:endParaRPr>
          </a:p>
        </p:txBody>
      </p:sp>
      <p:sp>
        <p:nvSpPr>
          <p:cNvPr id="508" name="Google Shape;508;p7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Output Definition</a:t>
            </a:r>
            <a:endParaRPr b="1">
              <a:latin typeface="Helvetica Neue"/>
              <a:ea typeface="Helvetica Neue"/>
              <a:cs typeface="Helvetica Neue"/>
              <a:sym typeface="Helvetica Neue"/>
            </a:endParaRPr>
          </a:p>
        </p:txBody>
      </p:sp>
      <p:sp>
        <p:nvSpPr>
          <p:cNvPr id="514" name="Google Shape;514;p7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515" name="Google Shape;515;p73"/>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sz="2400">
              <a:solidFill>
                <a:srgbClr val="FF9900"/>
              </a:solidFill>
              <a:latin typeface="Courier"/>
              <a:ea typeface="Courier"/>
              <a:cs typeface="Courier"/>
              <a:sym typeface="Courier"/>
            </a:endParaRPr>
          </a:p>
          <a:p>
            <a:pPr indent="0" lvl="0" marL="0" rtl="0" algn="l">
              <a:spcBef>
                <a:spcPts val="0"/>
              </a:spcBef>
              <a:spcAft>
                <a:spcPts val="0"/>
              </a:spcAft>
              <a:buNone/>
            </a:pPr>
            <a:r>
              <a:t/>
            </a:r>
            <a:endParaRPr b="1" sz="2400">
              <a:solidFill>
                <a:srgbClr val="FF9900"/>
              </a:solidFill>
              <a:latin typeface="Courier"/>
              <a:ea typeface="Courier"/>
              <a:cs typeface="Courier"/>
              <a:sym typeface="Courier"/>
            </a:endParaRPr>
          </a:p>
          <a:p>
            <a:pPr indent="0" lvl="0" marL="0" rtl="0" algn="l">
              <a:spcBef>
                <a:spcPts val="0"/>
              </a:spcBef>
              <a:spcAft>
                <a:spcPts val="0"/>
              </a:spcAft>
              <a:buNone/>
            </a:pPr>
            <a:r>
              <a:rPr b="1" lang="en-US" sz="2400">
                <a:solidFill>
                  <a:srgbClr val="FF9900"/>
                </a:solidFill>
                <a:latin typeface="Courier"/>
                <a:ea typeface="Courier"/>
                <a:cs typeface="Courier"/>
                <a:sym typeface="Courier"/>
              </a:rPr>
              <a:t>output</a:t>
            </a:r>
            <a:r>
              <a:rPr b="1" lang="en-US" sz="2400">
                <a:solidFill>
                  <a:srgbClr val="FFFFFF"/>
                </a:solidFill>
                <a:latin typeface="Courier"/>
                <a:ea typeface="Courier"/>
                <a:cs typeface="Courier"/>
                <a:sym typeface="Courier"/>
              </a:rPr>
              <a:t> </a:t>
            </a:r>
            <a:r>
              <a:rPr b="1" lang="en-US" sz="2400">
                <a:solidFill>
                  <a:srgbClr val="6FA8DC"/>
                </a:solidFill>
                <a:latin typeface="Courier"/>
                <a:ea typeface="Courier"/>
                <a:cs typeface="Courier"/>
                <a:sym typeface="Courier"/>
              </a:rPr>
              <a:t>“instance_public_ip”</a:t>
            </a:r>
            <a:r>
              <a:rPr b="1" lang="en-US" sz="2400">
                <a:solidFill>
                  <a:srgbClr val="FFFFFF"/>
                </a:solidFill>
                <a:latin typeface="Courier"/>
                <a:ea typeface="Courier"/>
                <a:cs typeface="Courier"/>
                <a:sym typeface="Courier"/>
              </a:rPr>
              <a:t> </a:t>
            </a:r>
            <a:r>
              <a:rPr b="1" lang="en-US" sz="2400">
                <a:solidFill>
                  <a:srgbClr val="C9DAF8"/>
                </a:solidFill>
                <a:latin typeface="Courier"/>
                <a:ea typeface="Courier"/>
                <a:cs typeface="Courier"/>
                <a:sym typeface="Courier"/>
              </a:rPr>
              <a:t>{</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  </a:t>
            </a:r>
            <a:r>
              <a:rPr b="1" lang="en-US" sz="2400">
                <a:solidFill>
                  <a:srgbClr val="8E7CC3"/>
                </a:solidFill>
                <a:latin typeface="Courier"/>
                <a:ea typeface="Courier"/>
                <a:cs typeface="Courier"/>
                <a:sym typeface="Courier"/>
              </a:rPr>
              <a:t>value</a:t>
            </a:r>
            <a:r>
              <a:rPr b="1" lang="en-US" sz="2400">
                <a:solidFill>
                  <a:srgbClr val="C9DAF8"/>
                </a:solidFill>
                <a:latin typeface="Courier"/>
                <a:ea typeface="Courier"/>
                <a:cs typeface="Courier"/>
                <a:sym typeface="Courier"/>
              </a:rPr>
              <a:t> = </a:t>
            </a:r>
            <a:r>
              <a:rPr b="1" lang="en-US" sz="2400">
                <a:solidFill>
                  <a:srgbClr val="6FA8DC"/>
                </a:solidFill>
                <a:latin typeface="Courier"/>
                <a:ea typeface="Courier"/>
                <a:cs typeface="Courier"/>
                <a:sym typeface="Courier"/>
              </a:rPr>
              <a:t>aws_instance</a:t>
            </a:r>
            <a:r>
              <a:rPr b="1" lang="en-US" sz="2400">
                <a:solidFill>
                  <a:srgbClr val="C9DAF8"/>
                </a:solidFill>
                <a:latin typeface="Courier"/>
                <a:ea typeface="Courier"/>
                <a:cs typeface="Courier"/>
                <a:sym typeface="Courier"/>
              </a:rPr>
              <a:t>.web.</a:t>
            </a:r>
            <a:r>
              <a:rPr b="1" lang="en-US" sz="2400">
                <a:solidFill>
                  <a:srgbClr val="8E7CC3"/>
                </a:solidFill>
                <a:latin typeface="Courier"/>
                <a:ea typeface="Courier"/>
                <a:cs typeface="Courier"/>
                <a:sym typeface="Courier"/>
              </a:rPr>
              <a:t>public_ip</a:t>
            </a:r>
            <a:endParaRPr b="1" sz="2400">
              <a:solidFill>
                <a:srgbClr val="6AA84F"/>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a:t>
            </a:r>
            <a:endParaRPr b="1" sz="2400">
              <a:solidFill>
                <a:srgbClr val="FF9900"/>
              </a:solidFill>
              <a:latin typeface="Courier"/>
              <a:ea typeface="Courier"/>
              <a:cs typeface="Courier"/>
              <a:sym typeface="Couri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21" name="Google Shape;521;p74"/>
          <p:cNvSpPr txBox="1"/>
          <p:nvPr>
            <p:ph idx="1" type="body"/>
          </p:nvPr>
        </p:nvSpPr>
        <p:spPr>
          <a:xfrm>
            <a:off x="626625" y="1184616"/>
            <a:ext cx="7884000" cy="3436800"/>
          </a:xfrm>
          <a:prstGeom prst="rect">
            <a:avLst/>
          </a:prstGeom>
          <a:noFill/>
          <a:ln>
            <a:noFill/>
          </a:ln>
        </p:spPr>
        <p:txBody>
          <a:bodyPr anchorCtr="0" anchor="t" bIns="34275" lIns="6750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i="1" lang="en-US" sz="2000">
                <a:solidFill>
                  <a:srgbClr val="000000"/>
                </a:solidFill>
              </a:rPr>
              <a:t>modules</a:t>
            </a:r>
            <a:r>
              <a:rPr lang="en-US" sz="2000">
                <a:solidFill>
                  <a:srgbClr val="000000"/>
                </a:solidFill>
              </a:rPr>
              <a:t> are a critically important concept in Terraform</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basically, every Terraform working directory, as long as it has variable stanzas, is a module</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this allows developers to compose reusable blocks of configuration and reference them with module stanzas</a:t>
            </a:r>
            <a:endParaRPr sz="2000">
              <a:solidFill>
                <a:srgbClr val="000000"/>
              </a:solidFill>
            </a:endParaRPr>
          </a:p>
        </p:txBody>
      </p:sp>
      <p:sp>
        <p:nvSpPr>
          <p:cNvPr id="522" name="Google Shape;522;p7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Schedule</a:t>
            </a:r>
            <a:endParaRPr b="1">
              <a:latin typeface="Helvetica Neue"/>
              <a:ea typeface="Helvetica Neue"/>
              <a:cs typeface="Helvetica Neue"/>
              <a:sym typeface="Helvetica Neue"/>
            </a:endParaRPr>
          </a:p>
        </p:txBody>
      </p:sp>
      <p:sp>
        <p:nvSpPr>
          <p:cNvPr id="119" name="Google Shape;119;p21"/>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317500" lvl="0" marL="342900" rtl="0" algn="l">
              <a:lnSpc>
                <a:spcPct val="115000"/>
              </a:lnSpc>
              <a:spcBef>
                <a:spcPts val="0"/>
              </a:spcBef>
              <a:spcAft>
                <a:spcPts val="0"/>
              </a:spcAft>
              <a:buClr>
                <a:srgbClr val="000000"/>
              </a:buClr>
              <a:buSzPts val="2400"/>
              <a:buFont typeface="Helvetica Neue Light"/>
              <a:buChar char="●"/>
            </a:pPr>
            <a:r>
              <a:rPr lang="en-US" sz="2400">
                <a:solidFill>
                  <a:srgbClr val="000000"/>
                </a:solidFill>
              </a:rPr>
              <a:t>Course runs 9:00 - 3:30 Pacific time</a:t>
            </a:r>
            <a:endParaRPr sz="2400">
              <a:solidFill>
                <a:srgbClr val="000000"/>
              </a:solidFill>
            </a:endParaRPr>
          </a:p>
          <a:p>
            <a:pPr indent="-317500" lvl="1" marL="685800" rtl="0" algn="l">
              <a:lnSpc>
                <a:spcPct val="115000"/>
              </a:lnSpc>
              <a:spcBef>
                <a:spcPts val="0"/>
              </a:spcBef>
              <a:spcAft>
                <a:spcPts val="0"/>
              </a:spcAft>
              <a:buClr>
                <a:srgbClr val="000000"/>
              </a:buClr>
              <a:buSzPts val="2400"/>
              <a:buFont typeface="Helvetica Neue Light"/>
              <a:buChar char="○"/>
            </a:pPr>
            <a:r>
              <a:rPr lang="en-US" sz="2400">
                <a:solidFill>
                  <a:srgbClr val="000000"/>
                </a:solidFill>
              </a:rPr>
              <a:t>Lunch break from 12-1 Pacific time</a:t>
            </a:r>
            <a:endParaRPr sz="2400">
              <a:solidFill>
                <a:srgbClr val="000000"/>
              </a:solidFill>
            </a:endParaRPr>
          </a:p>
          <a:p>
            <a:pPr indent="-317500" lvl="1" marL="685800" rtl="0" algn="l">
              <a:lnSpc>
                <a:spcPct val="115000"/>
              </a:lnSpc>
              <a:spcBef>
                <a:spcPts val="0"/>
              </a:spcBef>
              <a:spcAft>
                <a:spcPts val="0"/>
              </a:spcAft>
              <a:buClr>
                <a:srgbClr val="000000"/>
              </a:buClr>
              <a:buSzPts val="2400"/>
              <a:buFont typeface="Helvetica Neue Light"/>
              <a:buChar char="○"/>
            </a:pPr>
            <a:r>
              <a:rPr lang="en-US" sz="2400">
                <a:solidFill>
                  <a:srgbClr val="000000"/>
                </a:solidFill>
              </a:rPr>
              <a:t>10-15 min. breaks as needed</a:t>
            </a:r>
            <a:endParaRPr sz="2400">
              <a:solidFill>
                <a:srgbClr val="000000"/>
              </a:solidFill>
            </a:endParaRPr>
          </a:p>
        </p:txBody>
      </p:sp>
      <p:sp>
        <p:nvSpPr>
          <p:cNvPr id="120" name="Google Shape;120;p21"/>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28" name="Google Shape;528;p75"/>
          <p:cNvSpPr txBox="1"/>
          <p:nvPr>
            <p:ph idx="1" type="body"/>
          </p:nvPr>
        </p:nvSpPr>
        <p:spPr>
          <a:xfrm>
            <a:off x="626625" y="1184625"/>
            <a:ext cx="8026800" cy="3436800"/>
          </a:xfrm>
          <a:prstGeom prst="rect">
            <a:avLst/>
          </a:prstGeom>
          <a:noFill/>
          <a:ln>
            <a:noFill/>
          </a:ln>
        </p:spPr>
        <p:txBody>
          <a:bodyPr anchorCtr="0" anchor="t" bIns="34275" lIns="67500" spcFirstLastPara="1" rIns="68575" wrap="square" tIns="35100">
            <a:noAutofit/>
          </a:bodyPr>
          <a:lstStyle/>
          <a:p>
            <a:pPr indent="-292100" lvl="0" marL="342900" rtl="0" algn="l">
              <a:lnSpc>
                <a:spcPct val="115000"/>
              </a:lnSpc>
              <a:spcBef>
                <a:spcPts val="0"/>
              </a:spcBef>
              <a:spcAft>
                <a:spcPts val="0"/>
              </a:spcAft>
              <a:buClr>
                <a:srgbClr val="000000"/>
              </a:buClr>
              <a:buSzPts val="2000"/>
              <a:buChar char="●"/>
            </a:pPr>
            <a:r>
              <a:rPr lang="en-US" sz="2000">
                <a:solidFill>
                  <a:schemeClr val="dk1"/>
                </a:solidFill>
              </a:rPr>
              <a:t>allow for modularized configuration (create separate modules for different parts of configuration), aka module composition</a:t>
            </a:r>
            <a:endParaRPr sz="2000">
              <a:solidFill>
                <a:schemeClr val="dk1"/>
              </a:solidFill>
            </a:endParaRPr>
          </a:p>
          <a:p>
            <a:pPr indent="-292100" lvl="0" marL="342900" rtl="0" algn="l">
              <a:lnSpc>
                <a:spcPct val="115000"/>
              </a:lnSpc>
              <a:spcBef>
                <a:spcPts val="0"/>
              </a:spcBef>
              <a:spcAft>
                <a:spcPts val="0"/>
              </a:spcAft>
              <a:buClr>
                <a:srgbClr val="000000"/>
              </a:buClr>
              <a:buSzPts val="2000"/>
              <a:buChar char="●"/>
            </a:pPr>
            <a:r>
              <a:rPr lang="en-US" sz="2000">
                <a:solidFill>
                  <a:schemeClr val="dk1"/>
                </a:solidFill>
              </a:rPr>
              <a:t>every project has at least one module (the “root” module), but root can have a tree of children</a:t>
            </a:r>
            <a:endParaRPr sz="2000">
              <a:solidFill>
                <a:schemeClr val="dk1"/>
              </a:solidFill>
            </a:endParaRPr>
          </a:p>
          <a:p>
            <a:pPr indent="-292100" lvl="0" marL="342900" rtl="0" algn="l">
              <a:lnSpc>
                <a:spcPct val="115000"/>
              </a:lnSpc>
              <a:spcBef>
                <a:spcPts val="0"/>
              </a:spcBef>
              <a:spcAft>
                <a:spcPts val="0"/>
              </a:spcAft>
              <a:buClr>
                <a:srgbClr val="000000"/>
              </a:buClr>
              <a:buSzPts val="2000"/>
              <a:buChar char="●"/>
            </a:pPr>
            <a:r>
              <a:rPr lang="en-US" sz="2000">
                <a:solidFill>
                  <a:schemeClr val="dk1"/>
                </a:solidFill>
              </a:rPr>
              <a:t>child modules have input variables passed in from parent module</a:t>
            </a:r>
            <a:endParaRPr sz="2000">
              <a:solidFill>
                <a:schemeClr val="dk1"/>
              </a:solidFill>
            </a:endParaRPr>
          </a:p>
          <a:p>
            <a:pPr indent="-292100" lvl="0" marL="342900" rtl="0" algn="l">
              <a:lnSpc>
                <a:spcPct val="115000"/>
              </a:lnSpc>
              <a:spcBef>
                <a:spcPts val="0"/>
              </a:spcBef>
              <a:spcAft>
                <a:spcPts val="0"/>
              </a:spcAft>
              <a:buClr>
                <a:srgbClr val="000000"/>
              </a:buClr>
              <a:buSzPts val="2000"/>
              <a:buChar char="●"/>
            </a:pPr>
            <a:r>
              <a:rPr lang="en-US" sz="2000">
                <a:solidFill>
                  <a:schemeClr val="dk1"/>
                </a:solidFill>
              </a:rPr>
              <a:t>modules can be defined by configuration files in local filesystem or remote source</a:t>
            </a:r>
            <a:endParaRPr sz="2000">
              <a:solidFill>
                <a:schemeClr val="dk1"/>
              </a:solidFill>
            </a:endParaRPr>
          </a:p>
          <a:p>
            <a:pPr indent="0" lvl="0" marL="0" marR="0" rtl="0" algn="l">
              <a:lnSpc>
                <a:spcPct val="115000"/>
              </a:lnSpc>
              <a:spcBef>
                <a:spcPts val="0"/>
              </a:spcBef>
              <a:spcAft>
                <a:spcPts val="0"/>
              </a:spcAft>
              <a:buNone/>
            </a:pPr>
            <a:r>
              <a:t/>
            </a:r>
            <a:endParaRPr sz="2000">
              <a:solidFill>
                <a:srgbClr val="000000"/>
              </a:solidFill>
            </a:endParaRPr>
          </a:p>
        </p:txBody>
      </p:sp>
      <p:sp>
        <p:nvSpPr>
          <p:cNvPr id="529" name="Google Shape;529;p7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35" name="Google Shape;535;p76"/>
          <p:cNvSpPr txBox="1"/>
          <p:nvPr>
            <p:ph idx="1" type="body"/>
          </p:nvPr>
        </p:nvSpPr>
        <p:spPr>
          <a:xfrm>
            <a:off x="626625" y="1184625"/>
            <a:ext cx="8026800" cy="3436800"/>
          </a:xfrm>
          <a:prstGeom prst="rect">
            <a:avLst/>
          </a:prstGeom>
          <a:noFill/>
          <a:ln>
            <a:noFill/>
          </a:ln>
        </p:spPr>
        <p:txBody>
          <a:bodyPr anchorCtr="0" anchor="t" bIns="34275" lIns="67500" spcFirstLastPara="1" rIns="68575" wrap="square" tIns="35100">
            <a:noAutofit/>
          </a:bodyPr>
          <a:lstStyle/>
          <a:p>
            <a:pPr indent="-292100" lvl="0" marL="342900" rtl="0" algn="l">
              <a:lnSpc>
                <a:spcPct val="115000"/>
              </a:lnSpc>
              <a:spcBef>
                <a:spcPts val="0"/>
              </a:spcBef>
              <a:spcAft>
                <a:spcPts val="0"/>
              </a:spcAft>
              <a:buClr>
                <a:srgbClr val="000000"/>
              </a:buClr>
              <a:buSzPts val="2000"/>
              <a:buChar char="●"/>
            </a:pPr>
            <a:r>
              <a:rPr lang="en-US" sz="2000">
                <a:solidFill>
                  <a:schemeClr val="dk1"/>
                </a:solidFill>
              </a:rPr>
              <a:t>can publish modules in </a:t>
            </a:r>
            <a:r>
              <a:rPr lang="en-US" sz="2000" u="sng">
                <a:solidFill>
                  <a:schemeClr val="hlink"/>
                </a:solidFill>
                <a:hlinkClick r:id="rId3"/>
              </a:rPr>
              <a:t>Terraform registry</a:t>
            </a:r>
            <a:r>
              <a:rPr lang="en-US" sz="2000">
                <a:solidFill>
                  <a:schemeClr val="dk1"/>
                </a:solidFill>
              </a:rPr>
              <a:t> to make them easy to find</a:t>
            </a:r>
            <a:endParaRPr sz="2000">
              <a:solidFill>
                <a:schemeClr val="dk1"/>
              </a:solidFill>
            </a:endParaRPr>
          </a:p>
          <a:p>
            <a:pPr indent="-292100" lvl="1" marL="685800" rtl="0" algn="l">
              <a:lnSpc>
                <a:spcPct val="115000"/>
              </a:lnSpc>
              <a:spcBef>
                <a:spcPts val="0"/>
              </a:spcBef>
              <a:spcAft>
                <a:spcPts val="0"/>
              </a:spcAft>
              <a:buClr>
                <a:srgbClr val="000000"/>
              </a:buClr>
              <a:buSzPts val="2000"/>
              <a:buChar char="○"/>
            </a:pPr>
            <a:r>
              <a:rPr b="1" lang="en-US" sz="2000">
                <a:solidFill>
                  <a:schemeClr val="dk1"/>
                </a:solidFill>
                <a:latin typeface="Consolas"/>
                <a:ea typeface="Consolas"/>
                <a:cs typeface="Consolas"/>
                <a:sym typeface="Consolas"/>
              </a:rPr>
              <a:t>source</a:t>
            </a:r>
            <a:r>
              <a:rPr lang="en-US" sz="2000">
                <a:solidFill>
                  <a:schemeClr val="dk1"/>
                </a:solidFill>
              </a:rPr>
              <a:t> attribute identifies location of module, e.g.,</a:t>
            </a:r>
            <a:endParaRPr sz="2000">
              <a:solidFill>
                <a:schemeClr val="dk1"/>
              </a:solidFill>
            </a:endParaRPr>
          </a:p>
          <a:p>
            <a:pPr indent="0" lvl="0" marL="10287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   </a:t>
            </a:r>
            <a:endParaRPr>
              <a:solidFill>
                <a:schemeClr val="dk1"/>
              </a:solidFill>
            </a:endParaRPr>
          </a:p>
          <a:p>
            <a:pPr indent="0" lvl="0" marL="342900" rtl="0" algn="l">
              <a:lnSpc>
                <a:spcPct val="115000"/>
              </a:lnSpc>
              <a:spcBef>
                <a:spcPts val="0"/>
              </a:spcBef>
              <a:spcAft>
                <a:spcPts val="0"/>
              </a:spcAft>
              <a:buNone/>
            </a:pPr>
            <a:r>
              <a:t/>
            </a:r>
            <a:endParaRPr sz="2000">
              <a:solidFill>
                <a:schemeClr val="dk1"/>
              </a:solidFill>
            </a:endParaRPr>
          </a:p>
          <a:p>
            <a:pPr indent="0" lvl="0" marL="342900" rtl="0" algn="l">
              <a:lnSpc>
                <a:spcPct val="115000"/>
              </a:lnSpc>
              <a:spcBef>
                <a:spcPts val="0"/>
              </a:spcBef>
              <a:spcAft>
                <a:spcPts val="0"/>
              </a:spcAft>
              <a:buNone/>
            </a:pPr>
            <a:r>
              <a:t/>
            </a:r>
            <a:endParaRPr sz="2000">
              <a:solidFill>
                <a:schemeClr val="dk1"/>
              </a:solidFill>
            </a:endParaRPr>
          </a:p>
          <a:p>
            <a:pPr indent="-292100" lvl="0" marL="342900" rtl="0" algn="l">
              <a:lnSpc>
                <a:spcPct val="115000"/>
              </a:lnSpc>
              <a:spcBef>
                <a:spcPts val="0"/>
              </a:spcBef>
              <a:spcAft>
                <a:spcPts val="0"/>
              </a:spcAft>
              <a:buClr>
                <a:srgbClr val="000000"/>
              </a:buClr>
              <a:buSzPts val="2000"/>
              <a:buChar char="●"/>
            </a:pPr>
            <a:r>
              <a:rPr lang="en-US" sz="2000">
                <a:solidFill>
                  <a:schemeClr val="dk1"/>
                </a:solidFill>
              </a:rPr>
              <a:t>most attributes of a module are input variables passed in from parent</a:t>
            </a:r>
            <a:endParaRPr sz="2000">
              <a:solidFill>
                <a:schemeClr val="dk1"/>
              </a:solidFill>
            </a:endParaRPr>
          </a:p>
          <a:p>
            <a:pPr indent="-292100" lvl="0" marL="342900" rtl="0" algn="l">
              <a:lnSpc>
                <a:spcPct val="115000"/>
              </a:lnSpc>
              <a:spcBef>
                <a:spcPts val="0"/>
              </a:spcBef>
              <a:spcAft>
                <a:spcPts val="0"/>
              </a:spcAft>
              <a:buClr>
                <a:srgbClr val="000000"/>
              </a:buClr>
              <a:buSzPts val="2000"/>
              <a:buChar char="●"/>
            </a:pPr>
            <a:r>
              <a:rPr lang="en-US" sz="2000">
                <a:solidFill>
                  <a:schemeClr val="dk1"/>
                </a:solidFill>
              </a:rPr>
              <a:t>module’s outputs can be accessed and used by parent (and passed to other child modules of the parent)</a:t>
            </a:r>
            <a:endParaRPr sz="2000">
              <a:solidFill>
                <a:schemeClr val="dk1"/>
              </a:solidFill>
            </a:endParaRPr>
          </a:p>
          <a:p>
            <a:pPr indent="0" lvl="0" marL="342900" marR="0" rtl="0" algn="l">
              <a:lnSpc>
                <a:spcPct val="115000"/>
              </a:lnSpc>
              <a:spcBef>
                <a:spcPts val="0"/>
              </a:spcBef>
              <a:spcAft>
                <a:spcPts val="0"/>
              </a:spcAft>
              <a:buNone/>
            </a:pPr>
            <a:r>
              <a:t/>
            </a:r>
            <a:endParaRPr sz="2000">
              <a:solidFill>
                <a:srgbClr val="000000"/>
              </a:solidFill>
            </a:endParaRPr>
          </a:p>
        </p:txBody>
      </p:sp>
      <p:sp>
        <p:nvSpPr>
          <p:cNvPr id="536" name="Google Shape;536;p7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537" name="Google Shape;537;p76"/>
          <p:cNvSpPr txBox="1"/>
          <p:nvPr/>
        </p:nvSpPr>
        <p:spPr>
          <a:xfrm>
            <a:off x="1003750" y="1936350"/>
            <a:ext cx="6890100" cy="13341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b="1" lang="en-US" sz="1800">
                <a:solidFill>
                  <a:schemeClr val="dk1"/>
                </a:solidFill>
                <a:latin typeface="Courier"/>
                <a:ea typeface="Courier"/>
                <a:cs typeface="Courier"/>
                <a:sym typeface="Courier"/>
              </a:rPr>
              <a:t>module “webserver” {</a:t>
            </a:r>
            <a:endParaRPr b="1" sz="1800">
              <a:solidFill>
                <a:schemeClr val="dk1"/>
              </a:solidFill>
              <a:latin typeface="Courier"/>
              <a:ea typeface="Courier"/>
              <a:cs typeface="Courier"/>
              <a:sym typeface="Courier"/>
            </a:endParaRPr>
          </a:p>
          <a:p>
            <a:pPr indent="0" lvl="0" marL="0" rtl="0" algn="l">
              <a:lnSpc>
                <a:spcPct val="115000"/>
              </a:lnSpc>
              <a:spcBef>
                <a:spcPts val="0"/>
              </a:spcBef>
              <a:spcAft>
                <a:spcPts val="0"/>
              </a:spcAft>
              <a:buNone/>
            </a:pPr>
            <a:r>
              <a:rPr b="1" lang="en-US" sz="1800">
                <a:solidFill>
                  <a:schemeClr val="dk1"/>
                </a:solidFill>
                <a:latin typeface="Courier"/>
                <a:ea typeface="Courier"/>
                <a:cs typeface="Courier"/>
                <a:sym typeface="Courier"/>
              </a:rPr>
              <a:t>     source = “./webserver” # module in this dir</a:t>
            </a:r>
            <a:endParaRPr b="1" sz="1800">
              <a:solidFill>
                <a:schemeClr val="dk1"/>
              </a:solidFill>
              <a:latin typeface="Courier"/>
              <a:ea typeface="Courier"/>
              <a:cs typeface="Courier"/>
              <a:sym typeface="Courier"/>
            </a:endParaRPr>
          </a:p>
          <a:p>
            <a:pPr indent="457200" lvl="0" marL="0" rtl="0" algn="l">
              <a:lnSpc>
                <a:spcPct val="115000"/>
              </a:lnSpc>
              <a:spcBef>
                <a:spcPts val="0"/>
              </a:spcBef>
              <a:spcAft>
                <a:spcPts val="0"/>
              </a:spcAft>
              <a:buNone/>
            </a:pPr>
            <a:r>
              <a:rPr b="1" lang="en-US" sz="1800">
                <a:solidFill>
                  <a:schemeClr val="dk1"/>
                </a:solidFill>
                <a:latin typeface="Courier"/>
                <a:ea typeface="Courier"/>
                <a:cs typeface="Courier"/>
                <a:sym typeface="Courier"/>
              </a:rPr>
              <a:t>  instance_type = “t2.micro” </a:t>
            </a:r>
            <a:endParaRPr b="1" sz="1800">
              <a:solidFill>
                <a:schemeClr val="dk1"/>
              </a:solidFill>
              <a:latin typeface="Courier"/>
              <a:ea typeface="Courier"/>
              <a:cs typeface="Courier"/>
              <a:sym typeface="Courier"/>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latin typeface="Courier"/>
                <a:ea typeface="Courier"/>
                <a:cs typeface="Courier"/>
                <a:sym typeface="Courier"/>
              </a:rPr>
              <a:t>   }</a:t>
            </a:r>
            <a:endParaRPr b="1" sz="1800">
              <a:solidFill>
                <a:schemeClr val="dk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Module Sources</a:t>
            </a:r>
            <a:endParaRPr b="1">
              <a:latin typeface="Helvetica Neue"/>
              <a:ea typeface="Helvetica Neue"/>
              <a:cs typeface="Helvetica Neue"/>
              <a:sym typeface="Helvetica Neue"/>
            </a:endParaRPr>
          </a:p>
        </p:txBody>
      </p:sp>
      <p:sp>
        <p:nvSpPr>
          <p:cNvPr id="543" name="Google Shape;543;p77"/>
          <p:cNvSpPr txBox="1"/>
          <p:nvPr>
            <p:ph idx="1" type="body"/>
          </p:nvPr>
        </p:nvSpPr>
        <p:spPr>
          <a:xfrm>
            <a:off x="626625" y="1184616"/>
            <a:ext cx="7884000" cy="3436800"/>
          </a:xfrm>
          <a:prstGeom prst="rect">
            <a:avLst/>
          </a:prstGeom>
          <a:noFill/>
          <a:ln>
            <a:noFill/>
          </a:ln>
        </p:spPr>
        <p:txBody>
          <a:bodyPr anchorCtr="0" anchor="t" bIns="34275" lIns="6750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Terraform allows the user to pull modules from various locations</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local paths</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Github</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Terraform Registry</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Bitbucket</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HTTP</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a:solidFill>
                  <a:srgbClr val="000000"/>
                </a:solidFill>
              </a:rPr>
              <a:t>S3 Buckets</a:t>
            </a:r>
            <a:endParaRPr>
              <a:solidFill>
                <a:srgbClr val="000000"/>
              </a:solidFill>
            </a:endParaRPr>
          </a:p>
          <a:p>
            <a:pPr indent="0" lvl="0" marL="342900" marR="0" rtl="0" algn="l">
              <a:lnSpc>
                <a:spcPct val="115000"/>
              </a:lnSpc>
              <a:spcBef>
                <a:spcPts val="0"/>
              </a:spcBef>
              <a:spcAft>
                <a:spcPts val="0"/>
              </a:spcAft>
              <a:buNone/>
            </a:pPr>
            <a:r>
              <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More info</a:t>
            </a:r>
            <a:endParaRPr>
              <a:solidFill>
                <a:srgbClr val="000000"/>
              </a:solidFill>
            </a:endParaRPr>
          </a:p>
          <a:p>
            <a:pPr indent="-273050" lvl="1" marL="685800" marR="0" rtl="0" algn="l">
              <a:lnSpc>
                <a:spcPct val="115000"/>
              </a:lnSpc>
              <a:spcBef>
                <a:spcPts val="0"/>
              </a:spcBef>
              <a:spcAft>
                <a:spcPts val="0"/>
              </a:spcAft>
              <a:buClr>
                <a:srgbClr val="000000"/>
              </a:buClr>
              <a:buSzPts val="1700"/>
              <a:buChar char="○"/>
            </a:pPr>
            <a:r>
              <a:rPr lang="en-US" u="sng">
                <a:solidFill>
                  <a:schemeClr val="hlink"/>
                </a:solidFill>
                <a:hlinkClick r:id="rId3"/>
              </a:rPr>
              <a:t>https://www.terraform.io/docs/modules/sources.html</a:t>
            </a:r>
            <a:r>
              <a:rPr lang="en-US">
                <a:solidFill>
                  <a:srgbClr val="000000"/>
                </a:solidFill>
              </a:rPr>
              <a:t> </a:t>
            </a:r>
            <a:endParaRPr>
              <a:solidFill>
                <a:srgbClr val="000000"/>
              </a:solidFill>
            </a:endParaRPr>
          </a:p>
        </p:txBody>
      </p:sp>
      <p:sp>
        <p:nvSpPr>
          <p:cNvPr id="544" name="Google Shape;544;p7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pic>
        <p:nvPicPr>
          <p:cNvPr id="545" name="Google Shape;545;p77"/>
          <p:cNvPicPr preferRelativeResize="0"/>
          <p:nvPr/>
        </p:nvPicPr>
        <p:blipFill>
          <a:blip r:embed="rId4">
            <a:alphaModFix/>
          </a:blip>
          <a:stretch>
            <a:fillRect/>
          </a:stretch>
        </p:blipFill>
        <p:spPr>
          <a:xfrm>
            <a:off x="3621324" y="2524000"/>
            <a:ext cx="3278275" cy="1383600"/>
          </a:xfrm>
          <a:prstGeom prst="rect">
            <a:avLst/>
          </a:prstGeom>
          <a:noFill/>
          <a:ln>
            <a:noFill/>
          </a:ln>
        </p:spPr>
      </p:pic>
      <p:pic>
        <p:nvPicPr>
          <p:cNvPr id="546" name="Google Shape;546;p77"/>
          <p:cNvPicPr preferRelativeResize="0"/>
          <p:nvPr/>
        </p:nvPicPr>
        <p:blipFill>
          <a:blip r:embed="rId5">
            <a:alphaModFix/>
          </a:blip>
          <a:stretch>
            <a:fillRect/>
          </a:stretch>
        </p:blipFill>
        <p:spPr>
          <a:xfrm>
            <a:off x="3475331" y="1528292"/>
            <a:ext cx="3479242" cy="951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Module Example</a:t>
            </a:r>
            <a:endParaRPr b="1">
              <a:latin typeface="Helvetica Neue"/>
              <a:ea typeface="Helvetica Neue"/>
              <a:cs typeface="Helvetica Neue"/>
              <a:sym typeface="Helvetica Neue"/>
            </a:endParaRPr>
          </a:p>
        </p:txBody>
      </p:sp>
      <p:sp>
        <p:nvSpPr>
          <p:cNvPr id="552" name="Google Shape;552;p7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553" name="Google Shape;553;p78"/>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sz="2400">
              <a:solidFill>
                <a:srgbClr val="FF9900"/>
              </a:solidFill>
              <a:latin typeface="Courier"/>
              <a:ea typeface="Courier"/>
              <a:cs typeface="Courier"/>
              <a:sym typeface="Courier"/>
            </a:endParaRPr>
          </a:p>
          <a:p>
            <a:pPr indent="0" lvl="0" marL="0" rtl="0" algn="l">
              <a:spcBef>
                <a:spcPts val="0"/>
              </a:spcBef>
              <a:spcAft>
                <a:spcPts val="0"/>
              </a:spcAft>
              <a:buNone/>
            </a:pPr>
            <a:r>
              <a:rPr b="1" lang="en-US" sz="2400">
                <a:solidFill>
                  <a:srgbClr val="FF9900"/>
                </a:solidFill>
                <a:latin typeface="Courier"/>
                <a:ea typeface="Courier"/>
                <a:cs typeface="Courier"/>
                <a:sym typeface="Courier"/>
              </a:rPr>
              <a:t>variable</a:t>
            </a:r>
            <a:r>
              <a:rPr b="1" lang="en-US" sz="2400">
                <a:solidFill>
                  <a:srgbClr val="FFFFFF"/>
                </a:solidFill>
                <a:latin typeface="Courier"/>
                <a:ea typeface="Courier"/>
                <a:cs typeface="Courier"/>
                <a:sym typeface="Courier"/>
              </a:rPr>
              <a:t> </a:t>
            </a:r>
            <a:r>
              <a:rPr b="1" lang="en-US" sz="2400">
                <a:solidFill>
                  <a:srgbClr val="6FA8DC"/>
                </a:solidFill>
                <a:latin typeface="Courier"/>
                <a:ea typeface="Courier"/>
                <a:cs typeface="Courier"/>
                <a:sym typeface="Courier"/>
              </a:rPr>
              <a:t>“thing”</a:t>
            </a:r>
            <a:r>
              <a:rPr b="1" lang="en-US" sz="2400">
                <a:solidFill>
                  <a:srgbClr val="FFFFFF"/>
                </a:solidFill>
                <a:latin typeface="Courier"/>
                <a:ea typeface="Courier"/>
                <a:cs typeface="Courier"/>
                <a:sym typeface="Courier"/>
              </a:rPr>
              <a:t> </a:t>
            </a:r>
            <a:r>
              <a:rPr b="1" lang="en-US" sz="2400">
                <a:solidFill>
                  <a:srgbClr val="C9DAF8"/>
                </a:solidFill>
                <a:latin typeface="Courier"/>
                <a:ea typeface="Courier"/>
                <a:cs typeface="Courier"/>
                <a:sym typeface="Courier"/>
              </a:rPr>
              <a:t>{</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  </a:t>
            </a:r>
            <a:r>
              <a:rPr b="1" lang="en-US" sz="2400">
                <a:solidFill>
                  <a:srgbClr val="8E7CC3"/>
                </a:solidFill>
                <a:latin typeface="Courier"/>
                <a:ea typeface="Courier"/>
                <a:cs typeface="Courier"/>
                <a:sym typeface="Courier"/>
              </a:rPr>
              <a:t>type</a:t>
            </a:r>
            <a:r>
              <a:rPr b="1" lang="en-US" sz="2400">
                <a:solidFill>
                  <a:srgbClr val="C9DAF8"/>
                </a:solidFill>
                <a:latin typeface="Courier"/>
                <a:ea typeface="Courier"/>
                <a:cs typeface="Courier"/>
                <a:sym typeface="Courier"/>
              </a:rPr>
              <a:t> = string</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rPr b="1" lang="en-US" sz="2400">
                <a:solidFill>
                  <a:srgbClr val="6FA8DC"/>
                </a:solidFill>
                <a:latin typeface="Courier"/>
                <a:ea typeface="Courier"/>
                <a:cs typeface="Courier"/>
                <a:sym typeface="Courier"/>
              </a:rPr>
              <a:t>}</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rPr b="1" lang="en-US" sz="2400">
                <a:solidFill>
                  <a:srgbClr val="FF9900"/>
                </a:solidFill>
                <a:latin typeface="Courier"/>
                <a:ea typeface="Courier"/>
                <a:cs typeface="Courier"/>
                <a:sym typeface="Courier"/>
              </a:rPr>
              <a:t>resource</a:t>
            </a:r>
            <a:r>
              <a:rPr b="1" lang="en-US" sz="2400">
                <a:solidFill>
                  <a:srgbClr val="6FA8DC"/>
                </a:solidFill>
                <a:latin typeface="Courier"/>
                <a:ea typeface="Courier"/>
                <a:cs typeface="Courier"/>
                <a:sym typeface="Courier"/>
              </a:rPr>
              <a:t> null_resource “null” {</a:t>
            </a:r>
            <a:endParaRPr b="1" sz="2400">
              <a:solidFill>
                <a:srgbClr val="6FA8DC"/>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sz="2400">
                <a:solidFill>
                  <a:srgbClr val="6FA8DC"/>
                </a:solidFill>
                <a:latin typeface="Courier"/>
                <a:ea typeface="Courier"/>
                <a:cs typeface="Courier"/>
                <a:sym typeface="Courier"/>
              </a:rPr>
              <a:t>  </a:t>
            </a:r>
            <a:r>
              <a:rPr b="1" lang="en-US" sz="2400">
                <a:solidFill>
                  <a:srgbClr val="FF9900"/>
                </a:solidFill>
                <a:latin typeface="Courier"/>
                <a:ea typeface="Courier"/>
                <a:cs typeface="Courier"/>
                <a:sym typeface="Courier"/>
              </a:rPr>
              <a:t>provisioner</a:t>
            </a:r>
            <a:r>
              <a:rPr b="1" lang="en-US" sz="2400">
                <a:solidFill>
                  <a:srgbClr val="6FA8DC"/>
                </a:solidFill>
                <a:latin typeface="Courier"/>
                <a:ea typeface="Courier"/>
                <a:cs typeface="Courier"/>
                <a:sym typeface="Courier"/>
              </a:rPr>
              <a:t> local-exec {</a:t>
            </a:r>
            <a:endParaRPr b="1" sz="2400">
              <a:solidFill>
                <a:srgbClr val="6FA8DC"/>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sz="2400">
                <a:solidFill>
                  <a:srgbClr val="6FA8DC"/>
                </a:solidFill>
                <a:latin typeface="Courier"/>
                <a:ea typeface="Courier"/>
                <a:cs typeface="Courier"/>
                <a:sym typeface="Courier"/>
              </a:rPr>
              <a:t>    command = "echo ${var.thing}"</a:t>
            </a:r>
            <a:endParaRPr b="1" sz="2400">
              <a:solidFill>
                <a:srgbClr val="6FA8DC"/>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sz="2400">
                <a:solidFill>
                  <a:srgbClr val="6FA8DC"/>
                </a:solidFill>
                <a:latin typeface="Courier"/>
                <a:ea typeface="Courier"/>
                <a:cs typeface="Courier"/>
                <a:sym typeface="Courier"/>
              </a:rPr>
              <a:t>  }</a:t>
            </a:r>
            <a:endParaRPr b="1" sz="2400">
              <a:solidFill>
                <a:srgbClr val="6FA8DC"/>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lang="en-US" sz="2400">
                <a:solidFill>
                  <a:srgbClr val="6FA8DC"/>
                </a:solidFill>
                <a:latin typeface="Courier"/>
                <a:ea typeface="Courier"/>
                <a:cs typeface="Courier"/>
                <a:sym typeface="Courier"/>
              </a:rPr>
              <a:t>}</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t/>
            </a:r>
            <a:endParaRPr b="1" sz="2400">
              <a:solidFill>
                <a:srgbClr val="6FA8DC"/>
              </a:solidFill>
              <a:latin typeface="Courier"/>
              <a:ea typeface="Courier"/>
              <a:cs typeface="Courier"/>
              <a:sym typeface="Courie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Using the Module</a:t>
            </a:r>
            <a:endParaRPr b="1">
              <a:latin typeface="Helvetica Neue"/>
              <a:ea typeface="Helvetica Neue"/>
              <a:cs typeface="Helvetica Neue"/>
              <a:sym typeface="Helvetica Neue"/>
            </a:endParaRPr>
          </a:p>
        </p:txBody>
      </p:sp>
      <p:sp>
        <p:nvSpPr>
          <p:cNvPr id="559" name="Google Shape;559;p7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560" name="Google Shape;560;p79"/>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sz="2400">
              <a:solidFill>
                <a:srgbClr val="FF9900"/>
              </a:solidFill>
              <a:latin typeface="Courier"/>
              <a:ea typeface="Courier"/>
              <a:cs typeface="Courier"/>
              <a:sym typeface="Courier"/>
            </a:endParaRPr>
          </a:p>
          <a:p>
            <a:pPr indent="0" lvl="0" marL="0" rtl="0" algn="l">
              <a:spcBef>
                <a:spcPts val="0"/>
              </a:spcBef>
              <a:spcAft>
                <a:spcPts val="0"/>
              </a:spcAft>
              <a:buNone/>
            </a:pPr>
            <a:r>
              <a:rPr b="1" lang="en-US" sz="2400">
                <a:solidFill>
                  <a:srgbClr val="FF9900"/>
                </a:solidFill>
                <a:latin typeface="Courier"/>
                <a:ea typeface="Courier"/>
                <a:cs typeface="Courier"/>
                <a:sym typeface="Courier"/>
              </a:rPr>
              <a:t>module</a:t>
            </a:r>
            <a:r>
              <a:rPr b="1" lang="en-US" sz="2400">
                <a:solidFill>
                  <a:srgbClr val="FFFFFF"/>
                </a:solidFill>
                <a:latin typeface="Courier"/>
                <a:ea typeface="Courier"/>
                <a:cs typeface="Courier"/>
                <a:sym typeface="Courier"/>
              </a:rPr>
              <a:t> </a:t>
            </a:r>
            <a:r>
              <a:rPr b="1" lang="en-US" sz="2400">
                <a:solidFill>
                  <a:srgbClr val="6FA8DC"/>
                </a:solidFill>
                <a:latin typeface="Courier"/>
                <a:ea typeface="Courier"/>
                <a:cs typeface="Courier"/>
                <a:sym typeface="Courier"/>
              </a:rPr>
              <a:t>“my_module”</a:t>
            </a:r>
            <a:r>
              <a:rPr b="1" lang="en-US" sz="2400">
                <a:solidFill>
                  <a:srgbClr val="FFFFFF"/>
                </a:solidFill>
                <a:latin typeface="Courier"/>
                <a:ea typeface="Courier"/>
                <a:cs typeface="Courier"/>
                <a:sym typeface="Courier"/>
              </a:rPr>
              <a:t> “printer” </a:t>
            </a:r>
            <a:r>
              <a:rPr b="1" lang="en-US" sz="2400">
                <a:solidFill>
                  <a:srgbClr val="C9DAF8"/>
                </a:solidFill>
                <a:latin typeface="Courier"/>
                <a:ea typeface="Courier"/>
                <a:cs typeface="Courier"/>
                <a:sym typeface="Courier"/>
              </a:rPr>
              <a:t>{</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  </a:t>
            </a:r>
            <a:r>
              <a:rPr b="1" lang="en-US" sz="2400">
                <a:solidFill>
                  <a:srgbClr val="8E7CC3"/>
                </a:solidFill>
                <a:latin typeface="Courier"/>
                <a:ea typeface="Courier"/>
                <a:cs typeface="Courier"/>
                <a:sym typeface="Courier"/>
              </a:rPr>
              <a:t>source</a:t>
            </a:r>
            <a:r>
              <a:rPr b="1" lang="en-US" sz="2400">
                <a:solidFill>
                  <a:srgbClr val="C9DAF8"/>
                </a:solidFill>
                <a:latin typeface="Courier"/>
                <a:ea typeface="Courier"/>
                <a:cs typeface="Courier"/>
                <a:sym typeface="Courier"/>
              </a:rPr>
              <a:t> = “</a:t>
            </a:r>
            <a:r>
              <a:rPr b="1" lang="en-US" sz="2400">
                <a:solidFill>
                  <a:srgbClr val="6FA8DC"/>
                </a:solidFill>
                <a:latin typeface="Courier"/>
                <a:ea typeface="Courier"/>
                <a:cs typeface="Courier"/>
                <a:sym typeface="Courier"/>
              </a:rPr>
              <a:t>./my_module”</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rPr b="1" lang="en-US" sz="2400">
                <a:solidFill>
                  <a:srgbClr val="6FA8DC"/>
                </a:solidFill>
                <a:latin typeface="Courier"/>
                <a:ea typeface="Courier"/>
                <a:cs typeface="Courier"/>
                <a:sym typeface="Courier"/>
              </a:rPr>
              <a:t>  # this is a variable passed into module</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rPr b="1" lang="en-US" sz="2400">
                <a:solidFill>
                  <a:srgbClr val="6FA8DC"/>
                </a:solidFill>
                <a:latin typeface="Courier"/>
                <a:ea typeface="Courier"/>
                <a:cs typeface="Courier"/>
                <a:sym typeface="Courier"/>
              </a:rPr>
              <a:t>  </a:t>
            </a:r>
            <a:r>
              <a:rPr b="1" lang="en-US" sz="2400">
                <a:solidFill>
                  <a:srgbClr val="8E7CC3"/>
                </a:solidFill>
                <a:latin typeface="Courier"/>
                <a:ea typeface="Courier"/>
                <a:cs typeface="Courier"/>
                <a:sym typeface="Courier"/>
              </a:rPr>
              <a:t>thing</a:t>
            </a:r>
            <a:r>
              <a:rPr b="1" lang="en-US" sz="2400">
                <a:solidFill>
                  <a:srgbClr val="6FA8DC"/>
                </a:solidFill>
                <a:latin typeface="Courier"/>
                <a:ea typeface="Courier"/>
                <a:cs typeface="Courier"/>
                <a:sym typeface="Courier"/>
              </a:rPr>
              <a:t> = “this should be printed”</a:t>
            </a:r>
            <a:endParaRPr b="1" sz="2400">
              <a:solidFill>
                <a:srgbClr val="6FA8DC"/>
              </a:solidFill>
              <a:latin typeface="Courier"/>
              <a:ea typeface="Courier"/>
              <a:cs typeface="Courier"/>
              <a:sym typeface="Courier"/>
            </a:endParaRPr>
          </a:p>
          <a:p>
            <a:pPr indent="0" lvl="0" marL="0" rtl="0" algn="l">
              <a:spcBef>
                <a:spcPts val="0"/>
              </a:spcBef>
              <a:spcAft>
                <a:spcPts val="0"/>
              </a:spcAft>
              <a:buNone/>
            </a:pPr>
            <a:r>
              <a:rPr b="1" lang="en-US" sz="2400">
                <a:solidFill>
                  <a:srgbClr val="C9DAF8"/>
                </a:solidFill>
                <a:latin typeface="Courier"/>
                <a:ea typeface="Courier"/>
                <a:cs typeface="Courier"/>
                <a:sym typeface="Courier"/>
              </a:rPr>
              <a:t>}</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t/>
            </a:r>
            <a:endParaRPr b="1" sz="2400">
              <a:solidFill>
                <a:srgbClr val="C9DAF8"/>
              </a:solidFill>
              <a:latin typeface="Courier"/>
              <a:ea typeface="Courier"/>
              <a:cs typeface="Courier"/>
              <a:sym typeface="Courier"/>
            </a:endParaRPr>
          </a:p>
          <a:p>
            <a:pPr indent="0" lvl="0" marL="0" rtl="0" algn="l">
              <a:spcBef>
                <a:spcPts val="0"/>
              </a:spcBef>
              <a:spcAft>
                <a:spcPts val="0"/>
              </a:spcAft>
              <a:buNone/>
            </a:pPr>
            <a:r>
              <a:t/>
            </a:r>
            <a:endParaRPr b="1" sz="2400">
              <a:solidFill>
                <a:srgbClr val="C9DAF8"/>
              </a:solidFill>
              <a:latin typeface="Courier"/>
              <a:ea typeface="Courier"/>
              <a:cs typeface="Courier"/>
              <a:sym typeface="Courie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4: Querying State</a:t>
            </a:r>
            <a:endParaRPr b="1">
              <a:latin typeface="Helvetica Neue"/>
              <a:ea typeface="Helvetica Neue"/>
              <a:cs typeface="Helvetica Neue"/>
              <a:sym typeface="Helvetica Neue"/>
            </a:endParaRPr>
          </a:p>
        </p:txBody>
      </p:sp>
      <p:sp>
        <p:nvSpPr>
          <p:cNvPr id="566" name="Google Shape;566;p80"/>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4</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567" name="Google Shape;567;p8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5: Interacting with Providers</a:t>
            </a:r>
            <a:endParaRPr b="1">
              <a:latin typeface="Helvetica Neue"/>
              <a:ea typeface="Helvetica Neue"/>
              <a:cs typeface="Helvetica Neue"/>
              <a:sym typeface="Helvetica Neue"/>
            </a:endParaRPr>
          </a:p>
        </p:txBody>
      </p:sp>
      <p:sp>
        <p:nvSpPr>
          <p:cNvPr id="573" name="Google Shape;573;p81"/>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5</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574" name="Google Shape;574;p8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6: Modules</a:t>
            </a:r>
            <a:endParaRPr b="1">
              <a:latin typeface="Helvetica Neue"/>
              <a:ea typeface="Helvetica Neue"/>
              <a:cs typeface="Helvetica Neue"/>
              <a:sym typeface="Helvetica Neue"/>
            </a:endParaRPr>
          </a:p>
        </p:txBody>
      </p:sp>
      <p:sp>
        <p:nvSpPr>
          <p:cNvPr id="580" name="Google Shape;580;p82"/>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6</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581" name="Google Shape;581;p8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8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Experimentation Time: Webserver</a:t>
            </a:r>
            <a:endParaRPr b="1">
              <a:latin typeface="Helvetica Neue"/>
              <a:ea typeface="Helvetica Neue"/>
              <a:cs typeface="Helvetica Neue"/>
              <a:sym typeface="Helvetica Neue"/>
            </a:endParaRPr>
          </a:p>
        </p:txBody>
      </p:sp>
      <p:sp>
        <p:nvSpPr>
          <p:cNvPr id="587" name="Google Shape;587;p83"/>
          <p:cNvSpPr txBox="1"/>
          <p:nvPr>
            <p:ph idx="1" type="body"/>
          </p:nvPr>
        </p:nvSpPr>
        <p:spPr>
          <a:xfrm>
            <a:off x="626625" y="1133306"/>
            <a:ext cx="7884000" cy="34878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Let’s first do this by hand, then use Terraform</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Create an EC2 instance, type </a:t>
            </a:r>
            <a:r>
              <a:rPr b="1" lang="en-US" sz="2000">
                <a:solidFill>
                  <a:srgbClr val="000000"/>
                </a:solidFill>
                <a:latin typeface="Helvetica Neue"/>
                <a:ea typeface="Helvetica Neue"/>
                <a:cs typeface="Helvetica Neue"/>
                <a:sym typeface="Helvetica Neue"/>
              </a:rPr>
              <a:t>t2.micro</a:t>
            </a:r>
            <a:r>
              <a:rPr lang="en-US" sz="2000">
                <a:solidFill>
                  <a:srgbClr val="000000"/>
                </a:solidFill>
              </a:rPr>
              <a:t>, whatever distro you like</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provision this instance to install </a:t>
            </a:r>
            <a:r>
              <a:rPr b="1" lang="en-US" sz="2000">
                <a:solidFill>
                  <a:srgbClr val="000000"/>
                </a:solidFill>
                <a:latin typeface="Helvetica Neue"/>
                <a:ea typeface="Helvetica Neue"/>
                <a:cs typeface="Helvetica Neue"/>
                <a:sym typeface="Helvetica Neue"/>
              </a:rPr>
              <a:t>nginx</a:t>
            </a:r>
            <a:endParaRPr b="1" sz="2000">
              <a:solidFill>
                <a:srgbClr val="000000"/>
              </a:solidFill>
              <a:latin typeface="Helvetica Neue"/>
              <a:ea typeface="Helvetica Neue"/>
              <a:cs typeface="Helvetica Neue"/>
              <a:sym typeface="Helvetica Neue"/>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make sure we can access </a:t>
            </a:r>
            <a:r>
              <a:rPr b="1" lang="en-US" sz="2000">
                <a:solidFill>
                  <a:srgbClr val="000000"/>
                </a:solidFill>
                <a:latin typeface="Helvetica Neue"/>
                <a:ea typeface="Helvetica Neue"/>
                <a:cs typeface="Helvetica Neue"/>
                <a:sym typeface="Helvetica Neue"/>
              </a:rPr>
              <a:t>nginx</a:t>
            </a:r>
            <a:r>
              <a:rPr lang="en-US" sz="2000">
                <a:solidFill>
                  <a:srgbClr val="000000"/>
                </a:solidFill>
              </a:rPr>
              <a:t> from the outside world</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use online docs for help, use each other, and I’m here too if you need</a:t>
            </a:r>
            <a:endParaRPr sz="2000">
              <a:solidFill>
                <a:schemeClr val="dk1"/>
              </a:solidFill>
            </a:endParaRPr>
          </a:p>
        </p:txBody>
      </p:sp>
      <p:sp>
        <p:nvSpPr>
          <p:cNvPr id="588" name="Google Shape;588;p8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Experimentation Time: Webserver (cont’d)</a:t>
            </a:r>
            <a:endParaRPr b="1">
              <a:latin typeface="Helvetica Neue"/>
              <a:ea typeface="Helvetica Neue"/>
              <a:cs typeface="Helvetica Neue"/>
              <a:sym typeface="Helvetica Neue"/>
            </a:endParaRPr>
          </a:p>
        </p:txBody>
      </p:sp>
      <p:sp>
        <p:nvSpPr>
          <p:cNvPr id="594" name="Google Shape;594;p84"/>
          <p:cNvSpPr txBox="1"/>
          <p:nvPr>
            <p:ph idx="1" type="body"/>
          </p:nvPr>
        </p:nvSpPr>
        <p:spPr>
          <a:xfrm>
            <a:off x="626625" y="1133306"/>
            <a:ext cx="7884000" cy="34878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You can go in many different directions as you solve this, and there are plenty of things to play with along the way and after, some ideas:</a:t>
            </a:r>
            <a:endParaRPr>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imagine your Terraform code to spin up this instance needed to be reused, what are your options–make it reusable! </a:t>
            </a:r>
            <a:endParaRPr sz="1800">
              <a:solidFill>
                <a:srgbClr val="000000"/>
              </a:solidFill>
            </a:endParaRPr>
          </a:p>
          <a:p>
            <a:pPr indent="-279400" lvl="2" marL="1028700" marR="0" rtl="0" algn="l">
              <a:lnSpc>
                <a:spcPct val="115000"/>
              </a:lnSpc>
              <a:spcBef>
                <a:spcPts val="0"/>
              </a:spcBef>
              <a:spcAft>
                <a:spcPts val="0"/>
              </a:spcAft>
              <a:buClr>
                <a:srgbClr val="000000"/>
              </a:buClr>
              <a:buSzPts val="1800"/>
              <a:buChar char="■"/>
            </a:pPr>
            <a:r>
              <a:rPr b="1" lang="en-US" sz="1800">
                <a:solidFill>
                  <a:srgbClr val="000000"/>
                </a:solidFill>
                <a:latin typeface="Helvetica Neue"/>
                <a:ea typeface="Helvetica Neue"/>
                <a:cs typeface="Helvetica Neue"/>
                <a:sym typeface="Helvetica Neue"/>
              </a:rPr>
              <a:t>hints</a:t>
            </a:r>
            <a:r>
              <a:rPr lang="en-US" sz="1800">
                <a:solidFill>
                  <a:srgbClr val="000000"/>
                </a:solidFill>
              </a:rPr>
              <a:t>: workspaces, package as a module</a:t>
            </a:r>
            <a:endParaRPr sz="1800">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pretend that some other automation needed the public IP from the created instance, how would you do this?</a:t>
            </a:r>
            <a:endParaRPr sz="1800">
              <a:solidFill>
                <a:srgbClr val="000000"/>
              </a:solidFill>
            </a:endParaRPr>
          </a:p>
          <a:p>
            <a:pPr indent="-279400" lvl="2" marL="1028700" marR="0" rtl="0" algn="l">
              <a:lnSpc>
                <a:spcPct val="115000"/>
              </a:lnSpc>
              <a:spcBef>
                <a:spcPts val="0"/>
              </a:spcBef>
              <a:spcAft>
                <a:spcPts val="0"/>
              </a:spcAft>
              <a:buClr>
                <a:srgbClr val="000000"/>
              </a:buClr>
              <a:buSzPts val="1800"/>
              <a:buChar char="■"/>
            </a:pPr>
            <a:r>
              <a:rPr b="1" lang="en-US" sz="1800">
                <a:solidFill>
                  <a:srgbClr val="000000"/>
                </a:solidFill>
                <a:latin typeface="Helvetica Neue"/>
                <a:ea typeface="Helvetica Neue"/>
                <a:cs typeface="Helvetica Neue"/>
                <a:sym typeface="Helvetica Neue"/>
              </a:rPr>
              <a:t>hints</a:t>
            </a:r>
            <a:r>
              <a:rPr lang="en-US" sz="1800">
                <a:solidFill>
                  <a:srgbClr val="000000"/>
                </a:solidFill>
              </a:rPr>
              <a:t>: outputs, and play with wrapping Terraform commands in a parent script (e.g., bash or Python)</a:t>
            </a:r>
            <a:endParaRPr sz="1800">
              <a:solidFill>
                <a:srgbClr val="000000"/>
              </a:solidFill>
            </a:endParaRPr>
          </a:p>
          <a:p>
            <a:pPr indent="-279400" lvl="1" marL="685800" rtl="0" algn="l">
              <a:lnSpc>
                <a:spcPct val="115000"/>
              </a:lnSpc>
              <a:spcBef>
                <a:spcPts val="0"/>
              </a:spcBef>
              <a:spcAft>
                <a:spcPts val="0"/>
              </a:spcAft>
              <a:buClr>
                <a:srgbClr val="000000"/>
              </a:buClr>
              <a:buSzPts val="1800"/>
              <a:buChar char="○"/>
            </a:pPr>
            <a:r>
              <a:rPr lang="en-US" sz="1800">
                <a:solidFill>
                  <a:schemeClr val="dk1"/>
                </a:solidFill>
              </a:rPr>
              <a:t>...and finally, ANYTHING else you’d like to start learning more about, </a:t>
            </a:r>
            <a:r>
              <a:rPr b="1" lang="en-US" sz="1800">
                <a:solidFill>
                  <a:schemeClr val="dk1"/>
                </a:solidFill>
                <a:latin typeface="Consolas"/>
                <a:ea typeface="Consolas"/>
                <a:cs typeface="Consolas"/>
                <a:sym typeface="Consolas"/>
              </a:rPr>
              <a:t>terraform graph</a:t>
            </a:r>
            <a:r>
              <a:rPr lang="en-US" sz="1800">
                <a:solidFill>
                  <a:schemeClr val="dk1"/>
                </a:solidFill>
              </a:rPr>
              <a:t> maybe?</a:t>
            </a:r>
            <a:endParaRPr sz="1800">
              <a:solidFill>
                <a:srgbClr val="000000"/>
              </a:solidFill>
            </a:endParaRPr>
          </a:p>
          <a:p>
            <a:pPr indent="0" lvl="0" marL="685800" marR="0" rtl="0" algn="l">
              <a:lnSpc>
                <a:spcPct val="115000"/>
              </a:lnSpc>
              <a:spcBef>
                <a:spcPts val="0"/>
              </a:spcBef>
              <a:spcAft>
                <a:spcPts val="0"/>
              </a:spcAft>
              <a:buNone/>
            </a:pPr>
            <a:r>
              <a:t/>
            </a:r>
            <a:endParaRPr>
              <a:solidFill>
                <a:srgbClr val="000000"/>
              </a:solidFill>
            </a:endParaRPr>
          </a:p>
          <a:p>
            <a:pPr indent="0" lvl="0" marL="0" marR="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595" name="Google Shape;595;p8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714373" y="243000"/>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Introductions: First You, Then Me</a:t>
            </a:r>
            <a:endParaRPr b="1">
              <a:latin typeface="Helvetica Neue"/>
              <a:ea typeface="Helvetica Neue"/>
              <a:cs typeface="Helvetica Neue"/>
              <a:sym typeface="Helvetica Neue"/>
            </a:endParaRPr>
          </a:p>
        </p:txBody>
      </p:sp>
      <p:sp>
        <p:nvSpPr>
          <p:cNvPr id="126" name="Google Shape;126;p22"/>
          <p:cNvSpPr txBox="1"/>
          <p:nvPr>
            <p:ph idx="1" type="body"/>
          </p:nvPr>
        </p:nvSpPr>
        <p:spPr>
          <a:xfrm>
            <a:off x="621000" y="1134000"/>
            <a:ext cx="7884000" cy="3510000"/>
          </a:xfrm>
          <a:prstGeom prst="rect">
            <a:avLst/>
          </a:prstGeom>
          <a:noFill/>
          <a:ln>
            <a:noFill/>
          </a:ln>
        </p:spPr>
        <p:txBody>
          <a:bodyPr anchorCtr="0" anchor="t" bIns="34275" lIns="67500" spcFirstLastPara="1" rIns="68575" wrap="square" tIns="35100">
            <a:noAutofit/>
          </a:bodyPr>
          <a:lstStyle/>
          <a:p>
            <a:pPr indent="-279400" lvl="0" marL="342900" rtl="0" algn="l">
              <a:lnSpc>
                <a:spcPct val="115000"/>
              </a:lnSpc>
              <a:spcBef>
                <a:spcPts val="0"/>
              </a:spcBef>
              <a:spcAft>
                <a:spcPts val="0"/>
              </a:spcAft>
              <a:buClr>
                <a:srgbClr val="000000"/>
              </a:buClr>
              <a:buSzPts val="1800"/>
              <a:buFont typeface="Helvetica Neue Light"/>
              <a:buChar char="●"/>
            </a:pPr>
            <a:r>
              <a:rPr lang="en-US" sz="1800">
                <a:solidFill>
                  <a:srgbClr val="000000"/>
                </a:solidFill>
              </a:rPr>
              <a:t>Name</a:t>
            </a:r>
            <a:endParaRPr>
              <a:solidFill>
                <a:srgbClr val="000000"/>
              </a:solidFill>
            </a:endParaRPr>
          </a:p>
          <a:p>
            <a:pPr indent="-254000" lvl="0" marL="342900" rtl="0" algn="l">
              <a:lnSpc>
                <a:spcPct val="115000"/>
              </a:lnSpc>
              <a:spcBef>
                <a:spcPts val="0"/>
              </a:spcBef>
              <a:spcAft>
                <a:spcPts val="0"/>
              </a:spcAft>
              <a:buClr>
                <a:srgbClr val="000000"/>
              </a:buClr>
              <a:buSzPts val="1400"/>
              <a:buFont typeface="Lato"/>
              <a:buChar char="●"/>
            </a:pPr>
            <a:r>
              <a:rPr lang="en-US">
                <a:solidFill>
                  <a:srgbClr val="000000"/>
                </a:solidFill>
              </a:rPr>
              <a:t>Job Role</a:t>
            </a:r>
            <a:endParaRPr>
              <a:solidFill>
                <a:srgbClr val="000000"/>
              </a:solidFill>
            </a:endParaRPr>
          </a:p>
          <a:p>
            <a:pPr indent="-254000" lvl="0" marL="342900" rtl="0" algn="l">
              <a:lnSpc>
                <a:spcPct val="115000"/>
              </a:lnSpc>
              <a:spcBef>
                <a:spcPts val="0"/>
              </a:spcBef>
              <a:spcAft>
                <a:spcPts val="0"/>
              </a:spcAft>
              <a:buClr>
                <a:srgbClr val="000000"/>
              </a:buClr>
              <a:buSzPts val="1400"/>
              <a:buFont typeface="Lato"/>
              <a:buChar char="●"/>
            </a:pPr>
            <a:r>
              <a:rPr lang="en-US">
                <a:solidFill>
                  <a:srgbClr val="000000"/>
                </a:solidFill>
              </a:rPr>
              <a:t>Experience  with Terraform: 0-5</a:t>
            </a:r>
            <a:endParaRPr>
              <a:solidFill>
                <a:srgbClr val="000000"/>
              </a:solidFill>
            </a:endParaRPr>
          </a:p>
          <a:p>
            <a:pPr indent="-254000" lvl="0" marL="342900" rtl="0" algn="l">
              <a:lnSpc>
                <a:spcPct val="115000"/>
              </a:lnSpc>
              <a:spcBef>
                <a:spcPts val="0"/>
              </a:spcBef>
              <a:spcAft>
                <a:spcPts val="0"/>
              </a:spcAft>
              <a:buClr>
                <a:srgbClr val="000000"/>
              </a:buClr>
              <a:buSzPts val="1400"/>
              <a:buFont typeface="Lato"/>
              <a:buChar char="●"/>
            </a:pPr>
            <a:r>
              <a:rPr lang="en-US">
                <a:solidFill>
                  <a:srgbClr val="000000"/>
                </a:solidFill>
              </a:rPr>
              <a:t>Your best tip for surviving the lockdown </a:t>
            </a:r>
            <a:endParaRPr>
              <a:solidFill>
                <a:srgbClr val="000000"/>
              </a:solidFill>
            </a:endParaRPr>
          </a:p>
        </p:txBody>
      </p:sp>
      <p:sp>
        <p:nvSpPr>
          <p:cNvPr id="127" name="Google Shape;127;p22"/>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nvSpPr>
        <p:spPr>
          <a:xfrm>
            <a:off x="646838" y="358481"/>
            <a:ext cx="69357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4500">
                <a:solidFill>
                  <a:srgbClr val="F17E3A"/>
                </a:solidFill>
                <a:latin typeface="Calibri"/>
                <a:ea typeface="Calibri"/>
                <a:cs typeface="Calibri"/>
                <a:sym typeface="Calibri"/>
              </a:rPr>
              <a:t>Introduction to Terraform</a:t>
            </a:r>
            <a:endParaRPr sz="1100"/>
          </a:p>
        </p:txBody>
      </p:sp>
      <p:sp>
        <p:nvSpPr>
          <p:cNvPr id="601" name="Google Shape;601;p85"/>
          <p:cNvSpPr txBox="1"/>
          <p:nvPr/>
        </p:nvSpPr>
        <p:spPr>
          <a:xfrm>
            <a:off x="704495" y="3771900"/>
            <a:ext cx="41196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Welcome to Day 2!</a:t>
            </a:r>
            <a:endParaRPr sz="27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Day 1 Recap and Review</a:t>
            </a:r>
            <a:endParaRPr b="1">
              <a:latin typeface="Helvetica Neue"/>
              <a:ea typeface="Helvetica Neue"/>
              <a:cs typeface="Helvetica Neue"/>
              <a:sym typeface="Helvetica Neue"/>
            </a:endParaRPr>
          </a:p>
        </p:txBody>
      </p:sp>
      <p:sp>
        <p:nvSpPr>
          <p:cNvPr id="607" name="Google Shape;607;p86"/>
          <p:cNvSpPr txBox="1"/>
          <p:nvPr>
            <p:ph idx="1" type="body"/>
          </p:nvPr>
        </p:nvSpPr>
        <p:spPr>
          <a:xfrm>
            <a:off x="630000" y="1438322"/>
            <a:ext cx="7884000" cy="2904900"/>
          </a:xfrm>
          <a:prstGeom prst="rect">
            <a:avLst/>
          </a:prstGeom>
          <a:noFill/>
          <a:ln>
            <a:noFill/>
          </a:ln>
        </p:spPr>
        <p:txBody>
          <a:bodyPr anchorCtr="0" anchor="t" bIns="34275" lIns="0" spcFirstLastPara="1" rIns="68575" wrap="square" tIns="35100">
            <a:noAutofit/>
          </a:bodyPr>
          <a:lstStyle/>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Let’s discuss some takeaways from yesterday</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What questions do you have after sleeping on it?</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Corrections, omissions</a:t>
            </a:r>
            <a:endParaRPr sz="2000">
              <a:solidFill>
                <a:srgbClr val="000000"/>
              </a:solidFill>
            </a:endParaRPr>
          </a:p>
          <a:p>
            <a:pPr indent="0" lvl="0" marL="0" marR="0" rtl="0" algn="l">
              <a:lnSpc>
                <a:spcPct val="90000"/>
              </a:lnSpc>
              <a:spcBef>
                <a:spcPts val="0"/>
              </a:spcBef>
              <a:spcAft>
                <a:spcPts val="0"/>
              </a:spcAft>
              <a:buNone/>
            </a:pPr>
            <a:r>
              <a:t/>
            </a:r>
            <a:endParaRPr sz="2000">
              <a:solidFill>
                <a:srgbClr val="000000"/>
              </a:solidFill>
            </a:endParaRPr>
          </a:p>
          <a:p>
            <a:pPr indent="-292100" lvl="0" marL="342900" marR="0" rtl="0" algn="l">
              <a:lnSpc>
                <a:spcPct val="90000"/>
              </a:lnSpc>
              <a:spcBef>
                <a:spcPts val="0"/>
              </a:spcBef>
              <a:spcAft>
                <a:spcPts val="0"/>
              </a:spcAft>
              <a:buClr>
                <a:srgbClr val="000000"/>
              </a:buClr>
              <a:buSzPts val="2000"/>
              <a:buChar char="●"/>
            </a:pPr>
            <a:r>
              <a:rPr lang="en-US" sz="2000">
                <a:solidFill>
                  <a:srgbClr val="000000"/>
                </a:solidFill>
              </a:rPr>
              <a:t>OK, let’s get into it</a:t>
            </a:r>
            <a:endParaRPr sz="2000">
              <a:solidFill>
                <a:srgbClr val="000000"/>
              </a:solidFill>
            </a:endParaRPr>
          </a:p>
        </p:txBody>
      </p:sp>
      <p:sp>
        <p:nvSpPr>
          <p:cNvPr id="608" name="Google Shape;608;p8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Error Handling and Debugging</a:t>
            </a:r>
            <a:endParaRPr b="1">
              <a:latin typeface="Helvetica Neue"/>
              <a:ea typeface="Helvetica Neue"/>
              <a:cs typeface="Helvetica Neue"/>
              <a:sym typeface="Helvetica Neue"/>
            </a:endParaRPr>
          </a:p>
        </p:txBody>
      </p:sp>
      <p:sp>
        <p:nvSpPr>
          <p:cNvPr id="614" name="Google Shape;614;p87"/>
          <p:cNvSpPr txBox="1"/>
          <p:nvPr>
            <p:ph idx="1" type="body"/>
          </p:nvPr>
        </p:nvSpPr>
        <p:spPr>
          <a:xfrm>
            <a:off x="630000" y="1257786"/>
            <a:ext cx="7884000" cy="30306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Most errors fall into one of four types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Process Errors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Syntax Errors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Validation Errors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Passthrough Errors</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p:txBody>
      </p:sp>
      <p:sp>
        <p:nvSpPr>
          <p:cNvPr id="615" name="Google Shape;615;p8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Process Errors</a:t>
            </a:r>
            <a:endParaRPr b="1">
              <a:latin typeface="Helvetica Neue"/>
              <a:ea typeface="Helvetica Neue"/>
              <a:cs typeface="Helvetica Neue"/>
              <a:sym typeface="Helvetica Neue"/>
            </a:endParaRPr>
          </a:p>
        </p:txBody>
      </p:sp>
      <p:sp>
        <p:nvSpPr>
          <p:cNvPr id="621" name="Google Shape;621;p88"/>
          <p:cNvSpPr txBox="1"/>
          <p:nvPr>
            <p:ph idx="1" type="body"/>
          </p:nvPr>
        </p:nvSpPr>
        <p:spPr>
          <a:xfrm>
            <a:off x="630000" y="1395975"/>
            <a:ext cx="7884000" cy="28791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errors due to process not being followed</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e.g.,</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running </a:t>
            </a:r>
            <a:r>
              <a:rPr b="1" lang="en-US" sz="2000">
                <a:solidFill>
                  <a:srgbClr val="000000"/>
                </a:solidFill>
                <a:latin typeface="Consolas"/>
                <a:ea typeface="Consolas"/>
                <a:cs typeface="Consolas"/>
                <a:sym typeface="Consolas"/>
              </a:rPr>
              <a:t>apply</a:t>
            </a:r>
            <a:r>
              <a:rPr lang="en-US" sz="2000">
                <a:solidFill>
                  <a:srgbClr val="000000"/>
                </a:solidFill>
              </a:rPr>
              <a:t> before </a:t>
            </a:r>
            <a:r>
              <a:rPr b="1" lang="en-US" sz="2000">
                <a:solidFill>
                  <a:srgbClr val="000000"/>
                </a:solidFill>
                <a:latin typeface="Consolas"/>
                <a:ea typeface="Consolas"/>
                <a:cs typeface="Consolas"/>
                <a:sym typeface="Consolas"/>
              </a:rPr>
              <a:t>init</a:t>
            </a:r>
            <a:endParaRPr b="1" sz="2000">
              <a:solidFill>
                <a:srgbClr val="000000"/>
              </a:solidFill>
              <a:latin typeface="Consolas"/>
              <a:ea typeface="Consolas"/>
              <a:cs typeface="Consolas"/>
              <a:sym typeface="Consolas"/>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variables not fully populated</a:t>
            </a:r>
            <a:endParaRPr sz="2000">
              <a:solidFill>
                <a:srgbClr val="000000"/>
              </a:solidFill>
            </a:endParaRPr>
          </a:p>
        </p:txBody>
      </p:sp>
      <p:sp>
        <p:nvSpPr>
          <p:cNvPr id="622" name="Google Shape;622;p8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0" st="0"/>
                                            </p:txEl>
                                          </p:spTgt>
                                        </p:tgtEl>
                                        <p:attrNameLst>
                                          <p:attrName>style.visibility</p:attrName>
                                        </p:attrNameLst>
                                      </p:cBhvr>
                                      <p:to>
                                        <p:strVal val="visible"/>
                                      </p:to>
                                    </p:set>
                                    <p:animEffect filter="fade" transition="in">
                                      <p:cBhvr>
                                        <p:cTn dur="1000"/>
                                        <p:tgtEl>
                                          <p:spTgt spid="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1" st="1"/>
                                            </p:txEl>
                                          </p:spTgt>
                                        </p:tgtEl>
                                        <p:attrNameLst>
                                          <p:attrName>style.visibility</p:attrName>
                                        </p:attrNameLst>
                                      </p:cBhvr>
                                      <p:to>
                                        <p:strVal val="visible"/>
                                      </p:to>
                                    </p:set>
                                    <p:animEffect filter="fade" transition="in">
                                      <p:cBhvr>
                                        <p:cTn dur="1000"/>
                                        <p:tgtEl>
                                          <p:spTgt spid="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2" st="2"/>
                                            </p:txEl>
                                          </p:spTgt>
                                        </p:tgtEl>
                                        <p:attrNameLst>
                                          <p:attrName>style.visibility</p:attrName>
                                        </p:attrNameLst>
                                      </p:cBhvr>
                                      <p:to>
                                        <p:strVal val="visible"/>
                                      </p:to>
                                    </p:set>
                                    <p:animEffect filter="fade" transition="in">
                                      <p:cBhvr>
                                        <p:cTn dur="1000"/>
                                        <p:tgtEl>
                                          <p:spTgt spid="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3" st="3"/>
                                            </p:txEl>
                                          </p:spTgt>
                                        </p:tgtEl>
                                        <p:attrNameLst>
                                          <p:attrName>style.visibility</p:attrName>
                                        </p:attrNameLst>
                                      </p:cBhvr>
                                      <p:to>
                                        <p:strVal val="visible"/>
                                      </p:to>
                                    </p:set>
                                    <p:animEffect filter="fade" transition="in">
                                      <p:cBhvr>
                                        <p:cTn dur="1000"/>
                                        <p:tgtEl>
                                          <p:spTgt spid="6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4" st="4"/>
                                            </p:txEl>
                                          </p:spTgt>
                                        </p:tgtEl>
                                        <p:attrNameLst>
                                          <p:attrName>style.visibility</p:attrName>
                                        </p:attrNameLst>
                                      </p:cBhvr>
                                      <p:to>
                                        <p:strVal val="visible"/>
                                      </p:to>
                                    </p:set>
                                    <p:animEffect filter="fade" transition="in">
                                      <p:cBhvr>
                                        <p:cTn dur="1000"/>
                                        <p:tgtEl>
                                          <p:spTgt spid="62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Syntax Errors</a:t>
            </a:r>
            <a:endParaRPr b="1">
              <a:latin typeface="Helvetica Neue"/>
              <a:ea typeface="Helvetica Neue"/>
              <a:cs typeface="Helvetica Neue"/>
              <a:sym typeface="Helvetica Neue"/>
            </a:endParaRPr>
          </a:p>
        </p:txBody>
      </p:sp>
      <p:sp>
        <p:nvSpPr>
          <p:cNvPr id="628" name="Google Shape;628;p89"/>
          <p:cNvSpPr txBox="1"/>
          <p:nvPr>
            <p:ph idx="1" type="body"/>
          </p:nvPr>
        </p:nvSpPr>
        <p:spPr>
          <a:xfrm>
            <a:off x="626625" y="1742269"/>
            <a:ext cx="7884000" cy="28791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caused by an error in syntax, e.g.,</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HCL codebase syntax or parameter errors</a:t>
            </a:r>
            <a:endParaRPr sz="2000">
              <a:solidFill>
                <a:srgbClr val="000000"/>
              </a:solidFill>
            </a:endParaRPr>
          </a:p>
          <a:p>
            <a:pPr indent="0" lvl="0" marL="685800" marR="0" rtl="0" algn="l">
              <a:lnSpc>
                <a:spcPct val="115000"/>
              </a:lnSpc>
              <a:spcBef>
                <a:spcPts val="0"/>
              </a:spcBef>
              <a:spcAft>
                <a:spcPts val="0"/>
              </a:spcAft>
              <a:buNone/>
            </a:pPr>
            <a:r>
              <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incorrect usage of built in functions</a:t>
            </a:r>
            <a:endParaRPr sz="2000">
              <a:solidFill>
                <a:srgbClr val="000000"/>
              </a:solidFill>
            </a:endParaRPr>
          </a:p>
          <a:p>
            <a:pPr indent="0" lvl="0" marL="685800" marR="0" rtl="0" algn="l">
              <a:lnSpc>
                <a:spcPct val="115000"/>
              </a:lnSpc>
              <a:spcBef>
                <a:spcPts val="0"/>
              </a:spcBef>
              <a:spcAft>
                <a:spcPts val="0"/>
              </a:spcAft>
              <a:buNone/>
            </a:pPr>
            <a:r>
              <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type errors</a:t>
            </a:r>
            <a:endParaRPr sz="2000">
              <a:solidFill>
                <a:srgbClr val="000000"/>
              </a:solidFill>
            </a:endParaRPr>
          </a:p>
        </p:txBody>
      </p:sp>
      <p:sp>
        <p:nvSpPr>
          <p:cNvPr id="629" name="Google Shape;629;p8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Validation</a:t>
            </a:r>
            <a:r>
              <a:rPr b="1" lang="en-US">
                <a:latin typeface="Helvetica Neue"/>
                <a:ea typeface="Helvetica Neue"/>
                <a:cs typeface="Helvetica Neue"/>
                <a:sym typeface="Helvetica Neue"/>
              </a:rPr>
              <a:t> Errors</a:t>
            </a:r>
            <a:endParaRPr b="1">
              <a:latin typeface="Helvetica Neue"/>
              <a:ea typeface="Helvetica Neue"/>
              <a:cs typeface="Helvetica Neue"/>
              <a:sym typeface="Helvetica Neue"/>
            </a:endParaRPr>
          </a:p>
        </p:txBody>
      </p:sp>
      <p:sp>
        <p:nvSpPr>
          <p:cNvPr id="635" name="Google Shape;635;p90"/>
          <p:cNvSpPr txBox="1"/>
          <p:nvPr>
            <p:ph idx="1" type="body"/>
          </p:nvPr>
        </p:nvSpPr>
        <p:spPr>
          <a:xfrm>
            <a:off x="630000" y="1816462"/>
            <a:ext cx="7884000" cy="25383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preliminary validation built into provider occuring before plan</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usually more detailed</a:t>
            </a:r>
            <a:endParaRPr sz="2000">
              <a:solidFill>
                <a:srgbClr val="000000"/>
              </a:solidFill>
            </a:endParaRPr>
          </a:p>
        </p:txBody>
      </p:sp>
      <p:sp>
        <p:nvSpPr>
          <p:cNvPr id="636" name="Google Shape;636;p9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sz="2000"/>
              <a:t>‹#›</a:t>
            </a:fld>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Provider</a:t>
            </a:r>
            <a:r>
              <a:rPr b="1" lang="en-US">
                <a:latin typeface="Helvetica Neue"/>
                <a:ea typeface="Helvetica Neue"/>
                <a:cs typeface="Helvetica Neue"/>
                <a:sym typeface="Helvetica Neue"/>
              </a:rPr>
              <a:t> Errors / Passthrough</a:t>
            </a:r>
            <a:endParaRPr b="1">
              <a:latin typeface="Helvetica Neue"/>
              <a:ea typeface="Helvetica Neue"/>
              <a:cs typeface="Helvetica Neue"/>
              <a:sym typeface="Helvetica Neue"/>
            </a:endParaRPr>
          </a:p>
        </p:txBody>
      </p:sp>
      <p:sp>
        <p:nvSpPr>
          <p:cNvPr id="642" name="Google Shape;642;p91"/>
          <p:cNvSpPr txBox="1"/>
          <p:nvPr>
            <p:ph idx="1" type="body"/>
          </p:nvPr>
        </p:nvSpPr>
        <p:spPr>
          <a:xfrm>
            <a:off x="630000" y="1571344"/>
            <a:ext cx="7884000" cy="28791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errors received from provider or third party API while in process of refresh, plan, apply, etc.</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usually most difficult to troubleshoot</a:t>
            </a:r>
            <a:endParaRPr sz="2000">
              <a:solidFill>
                <a:srgbClr val="000000"/>
              </a:solidFill>
            </a:endParaRPr>
          </a:p>
          <a:p>
            <a:pPr indent="0" lvl="0" marL="342900" marR="0" rtl="0" algn="l">
              <a:lnSpc>
                <a:spcPct val="115000"/>
              </a:lnSpc>
              <a:spcBef>
                <a:spcPts val="0"/>
              </a:spcBef>
              <a:spcAft>
                <a:spcPts val="0"/>
              </a:spcAft>
              <a:buNone/>
            </a:pPr>
            <a:r>
              <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requires knowledge of provider’s tech (e.g., AWS)</a:t>
            </a:r>
            <a:endParaRPr sz="2000">
              <a:solidFill>
                <a:srgbClr val="000000"/>
              </a:solidFill>
            </a:endParaRPr>
          </a:p>
        </p:txBody>
      </p:sp>
      <p:sp>
        <p:nvSpPr>
          <p:cNvPr id="643" name="Google Shape;643;p9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9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Troubleshooting Commands</a:t>
            </a:r>
            <a:endParaRPr b="1">
              <a:latin typeface="Helvetica Neue"/>
              <a:ea typeface="Helvetica Neue"/>
              <a:cs typeface="Helvetica Neue"/>
              <a:sym typeface="Helvetica Neue"/>
            </a:endParaRPr>
          </a:p>
        </p:txBody>
      </p:sp>
      <p:sp>
        <p:nvSpPr>
          <p:cNvPr id="649" name="Google Shape;649;p92"/>
          <p:cNvSpPr txBox="1"/>
          <p:nvPr>
            <p:ph idx="1" type="body"/>
          </p:nvPr>
        </p:nvSpPr>
        <p:spPr>
          <a:xfrm>
            <a:off x="626625" y="1057313"/>
            <a:ext cx="7884000" cy="35640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terraform validate</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performs a syntax check on all terraform files in the directory</a:t>
            </a:r>
            <a:endParaRPr sz="1800">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displays an error if any of the files doesn't validate</a:t>
            </a:r>
            <a:endParaRPr sz="1800">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does </a:t>
            </a:r>
            <a:r>
              <a:rPr i="1" lang="en-US" sz="1800">
                <a:solidFill>
                  <a:srgbClr val="000000"/>
                </a:solidFill>
              </a:rPr>
              <a:t>NOT</a:t>
            </a:r>
            <a:r>
              <a:rPr lang="en-US" sz="1800">
                <a:solidFill>
                  <a:srgbClr val="000000"/>
                </a:solidFill>
              </a:rPr>
              <a:t> check formatting</a:t>
            </a:r>
            <a:endParaRPr sz="1800">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what does it check…?</a:t>
            </a:r>
            <a:endParaRPr sz="1800">
              <a:solidFill>
                <a:srgbClr val="000000"/>
              </a:solidFill>
            </a:endParaRPr>
          </a:p>
        </p:txBody>
      </p:sp>
      <p:sp>
        <p:nvSpPr>
          <p:cNvPr id="650" name="Google Shape;650;p9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Consolas"/>
                <a:ea typeface="Consolas"/>
                <a:cs typeface="Consolas"/>
                <a:sym typeface="Consolas"/>
              </a:rPr>
              <a:t>terraform validate</a:t>
            </a:r>
            <a:endParaRPr b="1">
              <a:latin typeface="Consolas"/>
              <a:ea typeface="Consolas"/>
              <a:cs typeface="Consolas"/>
              <a:sym typeface="Consolas"/>
            </a:endParaRPr>
          </a:p>
        </p:txBody>
      </p:sp>
      <p:sp>
        <p:nvSpPr>
          <p:cNvPr id="656" name="Google Shape;656;p93"/>
          <p:cNvSpPr txBox="1"/>
          <p:nvPr>
            <p:ph idx="1" type="body"/>
          </p:nvPr>
        </p:nvSpPr>
        <p:spPr>
          <a:xfrm>
            <a:off x="626625" y="1057313"/>
            <a:ext cx="7884000" cy="35640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invalid HCL syntax (e.g., missing quote or equal sign)</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invalid HCL references (e.g., variable name or attribute which doesn't exist)</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same provider declared multiple times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same module declared multiple times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same resource declared multiple times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invalid module name</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interpolation used in places where it's unsupported (e.g., variable, </a:t>
            </a:r>
            <a:r>
              <a:rPr b="1" lang="en-US">
                <a:solidFill>
                  <a:srgbClr val="000000"/>
                </a:solidFill>
                <a:latin typeface="Consolas"/>
                <a:ea typeface="Consolas"/>
                <a:cs typeface="Consolas"/>
                <a:sym typeface="Consolas"/>
              </a:rPr>
              <a:t>depends_on</a:t>
            </a:r>
            <a:r>
              <a:rPr lang="en-US">
                <a:solidFill>
                  <a:srgbClr val="000000"/>
                </a:solidFill>
              </a:rPr>
              <a:t>, </a:t>
            </a:r>
            <a:r>
              <a:rPr b="1" lang="en-US">
                <a:solidFill>
                  <a:srgbClr val="000000"/>
                </a:solidFill>
                <a:latin typeface="Consolas"/>
                <a:ea typeface="Consolas"/>
                <a:cs typeface="Consolas"/>
                <a:sym typeface="Consolas"/>
              </a:rPr>
              <a:t>module.source</a:t>
            </a:r>
            <a:r>
              <a:rPr lang="en-US">
                <a:solidFill>
                  <a:srgbClr val="000000"/>
                </a:solidFill>
              </a:rPr>
              <a:t>, </a:t>
            </a:r>
            <a:r>
              <a:rPr b="1" lang="en-US">
                <a:solidFill>
                  <a:srgbClr val="000000"/>
                </a:solidFill>
                <a:latin typeface="Consolas"/>
                <a:ea typeface="Consolas"/>
                <a:cs typeface="Consolas"/>
                <a:sym typeface="Consolas"/>
              </a:rPr>
              <a:t>provider</a:t>
            </a:r>
            <a:r>
              <a:rPr lang="en-US">
                <a:solidFill>
                  <a:srgbClr val="000000"/>
                </a:solidFill>
              </a:rPr>
              <a:t>)</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missing value for a variable (none of </a:t>
            </a:r>
            <a:r>
              <a:rPr b="1" lang="en-US">
                <a:solidFill>
                  <a:srgbClr val="000000"/>
                </a:solidFill>
                <a:latin typeface="Consolas"/>
                <a:ea typeface="Consolas"/>
                <a:cs typeface="Consolas"/>
                <a:sym typeface="Consolas"/>
              </a:rPr>
              <a:t>-var foo=...</a:t>
            </a:r>
            <a:r>
              <a:rPr lang="en-US">
                <a:solidFill>
                  <a:srgbClr val="000000"/>
                </a:solidFill>
              </a:rPr>
              <a:t> flag, </a:t>
            </a:r>
            <a:r>
              <a:rPr b="1" lang="en-US">
                <a:solidFill>
                  <a:srgbClr val="000000"/>
                </a:solidFill>
                <a:latin typeface="Consolas"/>
                <a:ea typeface="Consolas"/>
                <a:cs typeface="Consolas"/>
                <a:sym typeface="Consolas"/>
              </a:rPr>
              <a:t>-var-file=foo.vars</a:t>
            </a:r>
            <a:r>
              <a:rPr lang="en-US">
                <a:solidFill>
                  <a:srgbClr val="000000"/>
                </a:solidFill>
              </a:rPr>
              <a:t> flag, </a:t>
            </a:r>
            <a:r>
              <a:rPr b="1" lang="en-US">
                <a:solidFill>
                  <a:srgbClr val="000000"/>
                </a:solidFill>
                <a:latin typeface="Consolas"/>
                <a:ea typeface="Consolas"/>
                <a:cs typeface="Consolas"/>
                <a:sym typeface="Consolas"/>
              </a:rPr>
              <a:t>TF_VAR_foo</a:t>
            </a:r>
            <a:r>
              <a:rPr lang="en-US">
                <a:solidFill>
                  <a:srgbClr val="000000"/>
                </a:solidFill>
              </a:rPr>
              <a:t> environment variable, terraform.tfvars, or default value in the configuration)</a:t>
            </a:r>
            <a:endParaRPr>
              <a:solidFill>
                <a:srgbClr val="000000"/>
              </a:solidFill>
            </a:endParaRPr>
          </a:p>
        </p:txBody>
      </p:sp>
      <p:sp>
        <p:nvSpPr>
          <p:cNvPr id="657" name="Google Shape;657;p9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9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Troubleshooting: </a:t>
            </a:r>
            <a:r>
              <a:rPr b="1" lang="en-US">
                <a:latin typeface="Consolas"/>
                <a:ea typeface="Consolas"/>
                <a:cs typeface="Consolas"/>
                <a:sym typeface="Consolas"/>
              </a:rPr>
              <a:t>terraform fmt</a:t>
            </a:r>
            <a:endParaRPr b="1">
              <a:latin typeface="Consolas"/>
              <a:ea typeface="Consolas"/>
              <a:cs typeface="Consolas"/>
              <a:sym typeface="Consolas"/>
            </a:endParaRPr>
          </a:p>
        </p:txBody>
      </p:sp>
      <p:sp>
        <p:nvSpPr>
          <p:cNvPr id="663" name="Google Shape;663;p94"/>
          <p:cNvSpPr txBox="1"/>
          <p:nvPr>
            <p:ph idx="1" type="body"/>
          </p:nvPr>
        </p:nvSpPr>
        <p:spPr>
          <a:xfrm>
            <a:off x="626625" y="1515019"/>
            <a:ext cx="7884000" cy="31062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Font typeface="Consolas"/>
              <a:buChar char="●"/>
            </a:pPr>
            <a:r>
              <a:rPr lang="en-US" sz="2000">
                <a:solidFill>
                  <a:srgbClr val="000000"/>
                </a:solidFill>
              </a:rPr>
              <a:t>rewrites Terraform files in a canonical format/style</a:t>
            </a:r>
            <a:endParaRPr sz="2000">
              <a:solidFill>
                <a:srgbClr val="000000"/>
              </a:solidFill>
            </a:endParaRPr>
          </a:p>
          <a:p>
            <a:pPr indent="-292100" lvl="0" marL="342900" marR="0" rtl="0" algn="l">
              <a:lnSpc>
                <a:spcPct val="115000"/>
              </a:lnSpc>
              <a:spcBef>
                <a:spcPts val="0"/>
              </a:spcBef>
              <a:spcAft>
                <a:spcPts val="0"/>
              </a:spcAft>
              <a:buClr>
                <a:srgbClr val="000000"/>
              </a:buClr>
              <a:buSzPts val="2000"/>
              <a:buFont typeface="Courier"/>
              <a:buChar char="●"/>
            </a:pPr>
            <a:r>
              <a:rPr lang="en-US" sz="2000">
                <a:solidFill>
                  <a:srgbClr val="000000"/>
                </a:solidFill>
              </a:rPr>
              <a:t>by default, scans the current directory for configuration files</a:t>
            </a:r>
            <a:endParaRPr sz="2000">
              <a:solidFill>
                <a:srgbClr val="000000"/>
              </a:solidFill>
            </a:endParaRPr>
          </a:p>
          <a:p>
            <a:pPr indent="-292100" lvl="1" marL="685800" marR="0" rtl="0" algn="l">
              <a:lnSpc>
                <a:spcPct val="115000"/>
              </a:lnSpc>
              <a:spcBef>
                <a:spcPts val="0"/>
              </a:spcBef>
              <a:spcAft>
                <a:spcPts val="0"/>
              </a:spcAft>
              <a:buClr>
                <a:srgbClr val="000000"/>
              </a:buClr>
              <a:buSzPts val="2000"/>
              <a:buFont typeface="Courier"/>
              <a:buChar char="○"/>
            </a:pPr>
            <a:r>
              <a:rPr lang="en-US" sz="2000">
                <a:solidFill>
                  <a:srgbClr val="000000"/>
                </a:solidFill>
              </a:rPr>
              <a:t>if the dir argument is provided then it will scan that given directory instead</a:t>
            </a:r>
            <a:endParaRPr sz="2000">
              <a:solidFill>
                <a:srgbClr val="000000"/>
              </a:solidFill>
            </a:endParaRPr>
          </a:p>
          <a:p>
            <a:pPr indent="-292100" lvl="1" marL="685800" marR="0" rtl="0" algn="l">
              <a:lnSpc>
                <a:spcPct val="115000"/>
              </a:lnSpc>
              <a:spcBef>
                <a:spcPts val="0"/>
              </a:spcBef>
              <a:spcAft>
                <a:spcPts val="0"/>
              </a:spcAft>
              <a:buClr>
                <a:srgbClr val="000000"/>
              </a:buClr>
              <a:buSzPts val="2000"/>
              <a:buFont typeface="Courier"/>
              <a:buChar char="○"/>
            </a:pPr>
            <a:r>
              <a:rPr lang="en-US" sz="2000">
                <a:solidFill>
                  <a:srgbClr val="000000"/>
                </a:solidFill>
              </a:rPr>
              <a:t>if dir is a single dash (-) then </a:t>
            </a:r>
            <a:r>
              <a:rPr b="1" lang="en-US" sz="2000">
                <a:solidFill>
                  <a:srgbClr val="000000"/>
                </a:solidFill>
                <a:latin typeface="Consolas"/>
                <a:ea typeface="Consolas"/>
                <a:cs typeface="Consolas"/>
                <a:sym typeface="Consolas"/>
              </a:rPr>
              <a:t>fmt</a:t>
            </a:r>
            <a:r>
              <a:rPr lang="en-US" sz="2000">
                <a:solidFill>
                  <a:srgbClr val="000000"/>
                </a:solidFill>
              </a:rPr>
              <a:t> will read from standard input</a:t>
            </a:r>
            <a:endParaRPr sz="2000">
              <a:solidFill>
                <a:srgbClr val="000000"/>
              </a:solidFill>
            </a:endParaRPr>
          </a:p>
        </p:txBody>
      </p:sp>
      <p:sp>
        <p:nvSpPr>
          <p:cNvPr id="664" name="Google Shape;664;p9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535780" y="182250"/>
            <a:ext cx="6318000" cy="510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Note About Virtual Trainings</a:t>
            </a:r>
            <a:endParaRPr b="1">
              <a:latin typeface="Helvetica Neue"/>
              <a:ea typeface="Helvetica Neue"/>
              <a:cs typeface="Helvetica Neue"/>
              <a:sym typeface="Helvetica Neue"/>
            </a:endParaRPr>
          </a:p>
        </p:txBody>
      </p:sp>
      <p:sp>
        <p:nvSpPr>
          <p:cNvPr id="133" name="Google Shape;133;p23"/>
          <p:cNvSpPr txBox="1"/>
          <p:nvPr>
            <p:ph idx="1" type="body"/>
          </p:nvPr>
        </p:nvSpPr>
        <p:spPr>
          <a:xfrm>
            <a:off x="621000" y="1134000"/>
            <a:ext cx="7884000" cy="2820900"/>
          </a:xfrm>
          <a:prstGeom prst="rect">
            <a:avLst/>
          </a:prstGeom>
          <a:noFill/>
          <a:ln>
            <a:noFill/>
          </a:ln>
        </p:spPr>
        <p:txBody>
          <a:bodyPr anchorCtr="0" anchor="t" bIns="34275" lIns="67500" spcFirstLastPara="1" rIns="68575" wrap="square" tIns="35100">
            <a:noAutofit/>
          </a:bodyPr>
          <a:lstStyle/>
          <a:p>
            <a:pPr indent="0" lvl="0" marL="342900" rtl="0" algn="ctr">
              <a:lnSpc>
                <a:spcPct val="90000"/>
              </a:lnSpc>
              <a:spcBef>
                <a:spcPts val="0"/>
              </a:spcBef>
              <a:spcAft>
                <a:spcPts val="0"/>
              </a:spcAft>
              <a:buNone/>
            </a:pPr>
            <a:r>
              <a:t/>
            </a:r>
            <a:endParaRPr sz="3600"/>
          </a:p>
          <a:p>
            <a:pPr indent="0" lvl="0" marL="342900" rtl="0" algn="ctr">
              <a:lnSpc>
                <a:spcPct val="90000"/>
              </a:lnSpc>
              <a:spcBef>
                <a:spcPts val="0"/>
              </a:spcBef>
              <a:spcAft>
                <a:spcPts val="0"/>
              </a:spcAft>
              <a:buNone/>
            </a:pPr>
            <a:r>
              <a:t/>
            </a:r>
            <a:endParaRPr sz="3600"/>
          </a:p>
          <a:p>
            <a:pPr indent="0" lvl="0" marL="0" rtl="0" algn="l">
              <a:lnSpc>
                <a:spcPct val="90000"/>
              </a:lnSpc>
              <a:spcBef>
                <a:spcPts val="0"/>
              </a:spcBef>
              <a:spcAft>
                <a:spcPts val="0"/>
              </a:spcAft>
              <a:buNone/>
            </a:pPr>
            <a:r>
              <a:t/>
            </a:r>
            <a:endParaRPr/>
          </a:p>
        </p:txBody>
      </p:sp>
      <p:sp>
        <p:nvSpPr>
          <p:cNvPr id="134" name="Google Shape;134;p23"/>
          <p:cNvSpPr txBox="1"/>
          <p:nvPr>
            <p:ph idx="12" type="sldNum"/>
          </p:nvPr>
        </p:nvSpPr>
        <p:spPr>
          <a:xfrm>
            <a:off x="6378750" y="3677245"/>
            <a:ext cx="469200" cy="167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35" name="Google Shape;135;p23"/>
          <p:cNvPicPr preferRelativeResize="0"/>
          <p:nvPr/>
        </p:nvPicPr>
        <p:blipFill>
          <a:blip r:embed="rId3">
            <a:alphaModFix/>
          </a:blip>
          <a:stretch>
            <a:fillRect/>
          </a:stretch>
        </p:blipFill>
        <p:spPr>
          <a:xfrm>
            <a:off x="333938" y="1681388"/>
            <a:ext cx="3427724" cy="2283911"/>
          </a:xfrm>
          <a:prstGeom prst="rect">
            <a:avLst/>
          </a:prstGeom>
          <a:noFill/>
          <a:ln>
            <a:noFill/>
          </a:ln>
        </p:spPr>
      </p:pic>
      <p:pic>
        <p:nvPicPr>
          <p:cNvPr id="136" name="Google Shape;136;p23"/>
          <p:cNvPicPr preferRelativeResize="0"/>
          <p:nvPr/>
        </p:nvPicPr>
        <p:blipFill>
          <a:blip r:embed="rId4">
            <a:alphaModFix/>
          </a:blip>
          <a:stretch>
            <a:fillRect/>
          </a:stretch>
        </p:blipFill>
        <p:spPr>
          <a:xfrm>
            <a:off x="5323144" y="1715325"/>
            <a:ext cx="3427726" cy="2283919"/>
          </a:xfrm>
          <a:prstGeom prst="rect">
            <a:avLst/>
          </a:prstGeom>
          <a:noFill/>
          <a:ln>
            <a:noFill/>
          </a:ln>
        </p:spPr>
      </p:pic>
      <p:pic>
        <p:nvPicPr>
          <p:cNvPr id="137" name="Google Shape;137;p23"/>
          <p:cNvPicPr preferRelativeResize="0"/>
          <p:nvPr/>
        </p:nvPicPr>
        <p:blipFill>
          <a:blip r:embed="rId5">
            <a:alphaModFix/>
          </a:blip>
          <a:stretch>
            <a:fillRect/>
          </a:stretch>
        </p:blipFill>
        <p:spPr>
          <a:xfrm>
            <a:off x="3926484" y="2452163"/>
            <a:ext cx="1396669" cy="742369"/>
          </a:xfrm>
          <a:prstGeom prst="rect">
            <a:avLst/>
          </a:prstGeom>
          <a:noFill/>
          <a:ln>
            <a:noFill/>
          </a:ln>
        </p:spPr>
      </p:pic>
      <p:sp>
        <p:nvSpPr>
          <p:cNvPr id="138" name="Google Shape;138;p23"/>
          <p:cNvSpPr txBox="1"/>
          <p:nvPr/>
        </p:nvSpPr>
        <p:spPr>
          <a:xfrm>
            <a:off x="1255950" y="4083900"/>
            <a:ext cx="7341000" cy="36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What we want                                                    ...what we’ve got</a:t>
            </a:r>
            <a:endParaRPr sz="18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2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Troubleshooting: </a:t>
            </a:r>
            <a:r>
              <a:rPr b="1" lang="en-US">
                <a:latin typeface="Consolas"/>
                <a:ea typeface="Consolas"/>
                <a:cs typeface="Consolas"/>
                <a:sym typeface="Consolas"/>
              </a:rPr>
              <a:t>terraform graph</a:t>
            </a:r>
            <a:endParaRPr b="1">
              <a:latin typeface="Consolas"/>
              <a:ea typeface="Consolas"/>
              <a:cs typeface="Consolas"/>
              <a:sym typeface="Consolas"/>
            </a:endParaRPr>
          </a:p>
        </p:txBody>
      </p:sp>
      <p:sp>
        <p:nvSpPr>
          <p:cNvPr id="670" name="Google Shape;670;p95"/>
          <p:cNvSpPr txBox="1"/>
          <p:nvPr>
            <p:ph idx="1" type="body"/>
          </p:nvPr>
        </p:nvSpPr>
        <p:spPr>
          <a:xfrm>
            <a:off x="626625" y="1269431"/>
            <a:ext cx="7884000" cy="33519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Font typeface="Consolas"/>
              <a:buChar char="●"/>
            </a:pPr>
            <a:r>
              <a:rPr lang="en-US" sz="2000">
                <a:solidFill>
                  <a:srgbClr val="000000"/>
                </a:solidFill>
              </a:rPr>
              <a:t>generates a visual representation of either a configuration or execution plan</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output is in DOT format, which can be used by GraphViz to generate charts: </a:t>
            </a:r>
            <a:r>
              <a:rPr lang="en-US" sz="2000" u="sng">
                <a:solidFill>
                  <a:schemeClr val="hlink"/>
                </a:solidFill>
                <a:hlinkClick r:id="rId3"/>
              </a:rPr>
              <a:t>https://www.terraform.io/docs/internals/graph.html</a:t>
            </a:r>
            <a:r>
              <a:rPr lang="en-US" sz="2000">
                <a:solidFill>
                  <a:srgbClr val="000000"/>
                </a:solidFill>
              </a:rPr>
              <a:t> </a:t>
            </a:r>
            <a:endParaRPr sz="2000">
              <a:solidFill>
                <a:srgbClr val="000000"/>
              </a:solidFill>
            </a:endParaRPr>
          </a:p>
          <a:p>
            <a:pPr indent="0" lvl="0" marL="0" marR="0" rtl="0" algn="l">
              <a:lnSpc>
                <a:spcPct val="115000"/>
              </a:lnSpc>
              <a:spcBef>
                <a:spcPts val="0"/>
              </a:spcBef>
              <a:spcAft>
                <a:spcPts val="0"/>
              </a:spcAft>
              <a:buNone/>
            </a:pPr>
            <a:r>
              <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e.g.,</a:t>
            </a:r>
            <a:endParaRPr sz="2000">
              <a:solidFill>
                <a:srgbClr val="000000"/>
              </a:solidFill>
            </a:endParaRPr>
          </a:p>
          <a:p>
            <a:pPr indent="0" lvl="0" marL="685800" marR="0" rtl="0" algn="l">
              <a:lnSpc>
                <a:spcPct val="115000"/>
              </a:lnSpc>
              <a:spcBef>
                <a:spcPts val="0"/>
              </a:spcBef>
              <a:spcAft>
                <a:spcPts val="0"/>
              </a:spcAft>
              <a:buNone/>
            </a:pPr>
            <a:r>
              <a:rPr b="1" lang="en-US" sz="2000">
                <a:solidFill>
                  <a:srgbClr val="000000"/>
                </a:solidFill>
                <a:latin typeface="Consolas"/>
                <a:ea typeface="Consolas"/>
                <a:cs typeface="Consolas"/>
                <a:sym typeface="Consolas"/>
              </a:rPr>
              <a:t>terraform graph | dot -Tsvg &gt; graph.svg</a:t>
            </a:r>
            <a:endParaRPr b="1" sz="2000">
              <a:solidFill>
                <a:srgbClr val="000000"/>
              </a:solidFill>
              <a:latin typeface="Consolas"/>
              <a:ea typeface="Consolas"/>
              <a:cs typeface="Consolas"/>
              <a:sym typeface="Consolas"/>
            </a:endParaRPr>
          </a:p>
        </p:txBody>
      </p:sp>
      <p:sp>
        <p:nvSpPr>
          <p:cNvPr id="671" name="Google Shape;671;p9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Troubleshooting: </a:t>
            </a:r>
            <a:r>
              <a:rPr b="1" lang="en-US">
                <a:latin typeface="Consolas"/>
                <a:ea typeface="Consolas"/>
                <a:cs typeface="Consolas"/>
                <a:sym typeface="Consolas"/>
              </a:rPr>
              <a:t>terraform console</a:t>
            </a:r>
            <a:endParaRPr b="1">
              <a:latin typeface="Consolas"/>
              <a:ea typeface="Consolas"/>
              <a:cs typeface="Consolas"/>
              <a:sym typeface="Consolas"/>
            </a:endParaRPr>
          </a:p>
        </p:txBody>
      </p:sp>
      <p:sp>
        <p:nvSpPr>
          <p:cNvPr id="677" name="Google Shape;677;p96"/>
          <p:cNvSpPr txBox="1"/>
          <p:nvPr>
            <p:ph idx="1" type="body"/>
          </p:nvPr>
        </p:nvSpPr>
        <p:spPr>
          <a:xfrm>
            <a:off x="630000" y="1349231"/>
            <a:ext cx="7884000" cy="29019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Font typeface="Consolas"/>
              <a:buChar char="●"/>
            </a:pPr>
            <a:r>
              <a:rPr lang="en-US" sz="2000">
                <a:solidFill>
                  <a:srgbClr val="000000"/>
                </a:solidFill>
              </a:rPr>
              <a:t>creates an interactive console for testing interpolations</a:t>
            </a:r>
            <a:endParaRPr sz="2000">
              <a:solidFill>
                <a:srgbClr val="000000"/>
              </a:solidFill>
            </a:endParaRPr>
          </a:p>
          <a:p>
            <a:pPr indent="-292100" lvl="1" marL="685800" marR="0" rtl="0" algn="l">
              <a:lnSpc>
                <a:spcPct val="115000"/>
              </a:lnSpc>
              <a:spcBef>
                <a:spcPts val="0"/>
              </a:spcBef>
              <a:spcAft>
                <a:spcPts val="0"/>
              </a:spcAft>
              <a:buClr>
                <a:srgbClr val="000000"/>
              </a:buClr>
              <a:buSzPts val="2000"/>
              <a:buChar char="○"/>
            </a:pPr>
            <a:r>
              <a:rPr lang="en-US" sz="2000">
                <a:solidFill>
                  <a:srgbClr val="000000"/>
                </a:solidFill>
              </a:rPr>
              <a:t>similar to running the Python interpreter in interactive mode</a:t>
            </a:r>
            <a:endParaRPr sz="2000">
              <a:solidFill>
                <a:srgbClr val="000000"/>
              </a:solidFill>
            </a:endParaRPr>
          </a:p>
          <a:p>
            <a:pPr indent="-292100" lvl="0" marL="342900" marR="0" rtl="0" algn="l">
              <a:lnSpc>
                <a:spcPct val="115000"/>
              </a:lnSpc>
              <a:spcBef>
                <a:spcPts val="0"/>
              </a:spcBef>
              <a:spcAft>
                <a:spcPts val="0"/>
              </a:spcAft>
              <a:buClr>
                <a:srgbClr val="000000"/>
              </a:buClr>
              <a:buSzPts val="2000"/>
              <a:buChar char="●"/>
            </a:pPr>
            <a:r>
              <a:rPr lang="en-US" sz="2000">
                <a:solidFill>
                  <a:srgbClr val="000000"/>
                </a:solidFill>
              </a:rPr>
              <a:t>great for testing complex conditionals</a:t>
            </a:r>
            <a:endParaRPr sz="2000">
              <a:solidFill>
                <a:srgbClr val="000000"/>
              </a:solidFill>
            </a:endParaRPr>
          </a:p>
        </p:txBody>
      </p:sp>
      <p:sp>
        <p:nvSpPr>
          <p:cNvPr id="678" name="Google Shape;678;p9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Exercise 7: Error Handling, Troubleshooting</a:t>
            </a:r>
            <a:endParaRPr b="1">
              <a:latin typeface="Helvetica Neue"/>
              <a:ea typeface="Helvetica Neue"/>
              <a:cs typeface="Helvetica Neue"/>
              <a:sym typeface="Helvetica Neue"/>
            </a:endParaRPr>
          </a:p>
        </p:txBody>
      </p:sp>
      <p:sp>
        <p:nvSpPr>
          <p:cNvPr id="684" name="Google Shape;684;p97"/>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7</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685" name="Google Shape;685;p9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Interpolation</a:t>
            </a:r>
            <a:endParaRPr b="1">
              <a:latin typeface="Helvetica Neue"/>
              <a:ea typeface="Helvetica Neue"/>
              <a:cs typeface="Helvetica Neue"/>
              <a:sym typeface="Helvetica Neue"/>
            </a:endParaRPr>
          </a:p>
        </p:txBody>
      </p:sp>
      <p:sp>
        <p:nvSpPr>
          <p:cNvPr id="691" name="Google Shape;691;p98"/>
          <p:cNvSpPr txBox="1"/>
          <p:nvPr>
            <p:ph idx="1" type="body"/>
          </p:nvPr>
        </p:nvSpPr>
        <p:spPr>
          <a:xfrm>
            <a:off x="630000" y="1354958"/>
            <a:ext cx="7884000" cy="30717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e</a:t>
            </a:r>
            <a:r>
              <a:rPr lang="en-US" sz="1800">
                <a:solidFill>
                  <a:srgbClr val="000000"/>
                </a:solidFill>
              </a:rPr>
              <a:t>mbedded within strings in Terraform, whether you're using the HCL or JSON, you can interpolate other values.</a:t>
            </a:r>
            <a:endParaRPr sz="1800">
              <a:solidFill>
                <a:srgbClr val="000000"/>
              </a:solidFill>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These interpolations are wrapped in </a:t>
            </a:r>
            <a:r>
              <a:rPr b="1" lang="en-US" sz="1800">
                <a:solidFill>
                  <a:srgbClr val="000000"/>
                </a:solidFill>
                <a:latin typeface="Consolas"/>
                <a:ea typeface="Consolas"/>
                <a:cs typeface="Consolas"/>
                <a:sym typeface="Consolas"/>
              </a:rPr>
              <a:t>${...}</a:t>
            </a:r>
            <a:r>
              <a:rPr lang="en-US" sz="1800">
                <a:solidFill>
                  <a:srgbClr val="000000"/>
                </a:solidFill>
              </a:rPr>
              <a:t>, such as </a:t>
            </a:r>
            <a:r>
              <a:rPr b="1" lang="en-US" sz="1800">
                <a:solidFill>
                  <a:srgbClr val="000000"/>
                </a:solidFill>
                <a:latin typeface="Consolas"/>
                <a:ea typeface="Consolas"/>
                <a:cs typeface="Consolas"/>
                <a:sym typeface="Consolas"/>
              </a:rPr>
              <a:t>${var.foo}</a:t>
            </a:r>
            <a:endParaRPr sz="1800">
              <a:solidFill>
                <a:srgbClr val="000000"/>
              </a:solidFill>
            </a:endParaRPr>
          </a:p>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a</a:t>
            </a:r>
            <a:r>
              <a:rPr lang="en-US" sz="1800">
                <a:solidFill>
                  <a:srgbClr val="000000"/>
                </a:solidFill>
              </a:rPr>
              <a:t>llows you to reference variables, attributes of resources, call functions, etc.</a:t>
            </a:r>
            <a:endParaRPr sz="1800">
              <a:solidFill>
                <a:srgbClr val="000000"/>
              </a:solidFill>
            </a:endParaRPr>
          </a:p>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s</a:t>
            </a:r>
            <a:r>
              <a:rPr lang="en-US" sz="1800">
                <a:solidFill>
                  <a:srgbClr val="000000"/>
                </a:solidFill>
              </a:rPr>
              <a:t>imple math like </a:t>
            </a:r>
            <a:endParaRPr sz="1800">
              <a:solidFill>
                <a:srgbClr val="000000"/>
              </a:solidFill>
            </a:endParaRPr>
          </a:p>
          <a:p>
            <a:pPr indent="-279400" lvl="1" marL="685800" marR="0" rtl="0" algn="l">
              <a:lnSpc>
                <a:spcPct val="115000"/>
              </a:lnSpc>
              <a:spcBef>
                <a:spcPts val="0"/>
              </a:spcBef>
              <a:spcAft>
                <a:spcPts val="0"/>
              </a:spcAft>
              <a:buClr>
                <a:srgbClr val="000000"/>
              </a:buClr>
              <a:buSzPts val="1800"/>
              <a:buFont typeface="Consolas"/>
              <a:buChar char="○"/>
            </a:pPr>
            <a:r>
              <a:rPr b="1" lang="en-US" sz="1800">
                <a:solidFill>
                  <a:srgbClr val="000000"/>
                </a:solidFill>
                <a:latin typeface="Consolas"/>
                <a:ea typeface="Consolas"/>
                <a:cs typeface="Consolas"/>
                <a:sym typeface="Consolas"/>
              </a:rPr>
              <a:t>${count.index + 1}</a:t>
            </a:r>
            <a:endParaRPr b="1" sz="1800">
              <a:solidFill>
                <a:srgbClr val="000000"/>
              </a:solidFill>
              <a:latin typeface="Consolas"/>
              <a:ea typeface="Consolas"/>
              <a:cs typeface="Consolas"/>
              <a:sym typeface="Consolas"/>
            </a:endParaRPr>
          </a:p>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a</a:t>
            </a:r>
            <a:r>
              <a:rPr lang="en-US" sz="1800">
                <a:solidFill>
                  <a:srgbClr val="000000"/>
                </a:solidFill>
              </a:rPr>
              <a:t>llows for conditional statements</a:t>
            </a:r>
            <a:endParaRPr sz="1800">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u="sng">
                <a:solidFill>
                  <a:schemeClr val="hlink"/>
                </a:solidFill>
                <a:hlinkClick r:id="rId3"/>
              </a:rPr>
              <a:t>https://www.terraform.io/docs/configuration-0-11/interpolation.html</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p:txBody>
      </p:sp>
      <p:sp>
        <p:nvSpPr>
          <p:cNvPr id="692" name="Google Shape;692;p9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Built-in Functions</a:t>
            </a:r>
            <a:endParaRPr b="1">
              <a:latin typeface="Helvetica Neue"/>
              <a:ea typeface="Helvetica Neue"/>
              <a:cs typeface="Helvetica Neue"/>
              <a:sym typeface="Helvetica Neue"/>
            </a:endParaRPr>
          </a:p>
        </p:txBody>
      </p:sp>
      <p:sp>
        <p:nvSpPr>
          <p:cNvPr id="698" name="Google Shape;698;p99"/>
          <p:cNvSpPr txBox="1"/>
          <p:nvPr>
            <p:ph idx="1" type="body"/>
          </p:nvPr>
        </p:nvSpPr>
        <p:spPr>
          <a:xfrm>
            <a:off x="630000" y="1298719"/>
            <a:ext cx="7884000" cy="28035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built-in functions:</a:t>
            </a:r>
            <a:endParaRPr>
              <a:solidFill>
                <a:srgbClr val="000000"/>
              </a:solidFill>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Terraform ships with built-in functions</a:t>
            </a:r>
            <a:endParaRPr sz="1800">
              <a:solidFill>
                <a:srgbClr val="000000"/>
              </a:solidFill>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called with the syntax </a:t>
            </a:r>
            <a:r>
              <a:rPr b="1" lang="en-US" sz="1800">
                <a:solidFill>
                  <a:srgbClr val="000000"/>
                </a:solidFill>
                <a:latin typeface="Consolas"/>
                <a:ea typeface="Consolas"/>
                <a:cs typeface="Consolas"/>
                <a:sym typeface="Consolas"/>
              </a:rPr>
              <a:t>name(arg, arg2, ...)</a:t>
            </a:r>
            <a:endParaRPr sz="1800">
              <a:solidFill>
                <a:srgbClr val="000000"/>
              </a:solidFill>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e.g., to read a file:</a:t>
            </a:r>
            <a:endParaRPr sz="1800">
              <a:solidFill>
                <a:srgbClr val="000000"/>
              </a:solidFill>
            </a:endParaRPr>
          </a:p>
          <a:p>
            <a:pPr indent="0" lvl="0" marL="1028700" marR="0" rtl="0" algn="l">
              <a:lnSpc>
                <a:spcPct val="115000"/>
              </a:lnSpc>
              <a:spcBef>
                <a:spcPts val="0"/>
              </a:spcBef>
              <a:spcAft>
                <a:spcPts val="0"/>
              </a:spcAft>
              <a:buNone/>
            </a:pPr>
            <a:r>
              <a:rPr b="1" lang="en-US" sz="1800">
                <a:solidFill>
                  <a:srgbClr val="000000"/>
                </a:solidFill>
                <a:latin typeface="Consolas"/>
                <a:ea typeface="Consolas"/>
                <a:cs typeface="Consolas"/>
                <a:sym typeface="Consolas"/>
              </a:rPr>
              <a:t>${file("path.txt")}</a:t>
            </a:r>
            <a:endParaRPr b="1" sz="1800">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u="sng">
                <a:solidFill>
                  <a:schemeClr val="hlink"/>
                </a:solidFill>
                <a:hlinkClick r:id="rId3"/>
              </a:rPr>
              <a:t>https://www.terraform.io/docs/configuration-0-11/interpolation.html#built-in-functions</a:t>
            </a:r>
            <a:r>
              <a:rPr lang="en-US" sz="1800">
                <a:solidFill>
                  <a:srgbClr val="000000"/>
                </a:solidFill>
              </a:rPr>
              <a:t> </a:t>
            </a:r>
            <a:endParaRPr sz="1800">
              <a:solidFill>
                <a:srgbClr val="000000"/>
              </a:solidFill>
            </a:endParaRPr>
          </a:p>
        </p:txBody>
      </p:sp>
      <p:sp>
        <p:nvSpPr>
          <p:cNvPr id="699" name="Google Shape;699;p9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0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Conditionals</a:t>
            </a:r>
            <a:endParaRPr b="1">
              <a:latin typeface="Helvetica Neue"/>
              <a:ea typeface="Helvetica Neue"/>
              <a:cs typeface="Helvetica Neue"/>
              <a:sym typeface="Helvetica Neue"/>
            </a:endParaRPr>
          </a:p>
        </p:txBody>
      </p:sp>
      <p:sp>
        <p:nvSpPr>
          <p:cNvPr id="705" name="Google Shape;705;p100"/>
          <p:cNvSpPr txBox="1"/>
          <p:nvPr>
            <p:ph idx="1" type="body"/>
          </p:nvPr>
        </p:nvSpPr>
        <p:spPr>
          <a:xfrm>
            <a:off x="626625" y="1446844"/>
            <a:ext cx="7884000" cy="31749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interpolations may contain conditionals to branch on the final value</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a:p>
            <a:pPr indent="-279400" lvl="0" marL="342900" marR="0" rtl="0" algn="l">
              <a:lnSpc>
                <a:spcPct val="115000"/>
              </a:lnSpc>
              <a:spcBef>
                <a:spcPts val="0"/>
              </a:spcBef>
              <a:spcAft>
                <a:spcPts val="0"/>
              </a:spcAft>
              <a:buClr>
                <a:srgbClr val="000000"/>
              </a:buClr>
              <a:buSzPts val="1800"/>
              <a:buFont typeface="Courier New"/>
              <a:buChar char="●"/>
            </a:pPr>
            <a:r>
              <a:rPr lang="en-US">
                <a:solidFill>
                  <a:srgbClr val="000000"/>
                </a:solidFill>
              </a:rPr>
              <a:t>syntax</a:t>
            </a:r>
            <a:endParaRPr>
              <a:solidFill>
                <a:srgbClr val="000000"/>
              </a:solidFill>
            </a:endParaRPr>
          </a:p>
          <a:p>
            <a:pPr indent="0" lvl="0" marL="685800" marR="0" rtl="0" algn="l">
              <a:lnSpc>
                <a:spcPct val="115000"/>
              </a:lnSpc>
              <a:spcBef>
                <a:spcPts val="0"/>
              </a:spcBef>
              <a:spcAft>
                <a:spcPts val="0"/>
              </a:spcAft>
              <a:buNone/>
            </a:pPr>
            <a:r>
              <a:rPr b="1" lang="en-US" sz="1800">
                <a:solidFill>
                  <a:srgbClr val="000000"/>
                </a:solidFill>
                <a:latin typeface="Consolas"/>
                <a:ea typeface="Consolas"/>
                <a:cs typeface="Consolas"/>
                <a:sym typeface="Consolas"/>
              </a:rPr>
              <a:t>CONDITION ? TRUEVAL : FALSEVAL</a:t>
            </a:r>
            <a:endParaRPr b="1" sz="1800">
              <a:solidFill>
                <a:srgbClr val="000000"/>
              </a:solidFill>
              <a:latin typeface="Consolas"/>
              <a:ea typeface="Consolas"/>
              <a:cs typeface="Consolas"/>
              <a:sym typeface="Consolas"/>
            </a:endParaRPr>
          </a:p>
        </p:txBody>
      </p:sp>
      <p:sp>
        <p:nvSpPr>
          <p:cNvPr id="706" name="Google Shape;706;p10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0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Primitive Data Types (new for v0.12!)</a:t>
            </a:r>
            <a:endParaRPr b="1">
              <a:latin typeface="Helvetica Neue"/>
              <a:ea typeface="Helvetica Neue"/>
              <a:cs typeface="Helvetica Neue"/>
              <a:sym typeface="Helvetica Neue"/>
            </a:endParaRPr>
          </a:p>
        </p:txBody>
      </p:sp>
      <p:sp>
        <p:nvSpPr>
          <p:cNvPr id="712" name="Google Shape;712;p101"/>
          <p:cNvSpPr txBox="1"/>
          <p:nvPr>
            <p:ph idx="1" type="body"/>
          </p:nvPr>
        </p:nvSpPr>
        <p:spPr>
          <a:xfrm>
            <a:off x="626625" y="1131431"/>
            <a:ext cx="7884000" cy="34902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string</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use the var prefix followed by the variable name</a:t>
            </a:r>
            <a:endParaRPr sz="1800">
              <a:solidFill>
                <a:srgbClr val="000000"/>
              </a:solidFill>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e.g., </a:t>
            </a:r>
            <a:r>
              <a:rPr b="1" lang="en-US" sz="1800">
                <a:solidFill>
                  <a:srgbClr val="000000"/>
                </a:solidFill>
                <a:latin typeface="Consolas"/>
                <a:ea typeface="Consolas"/>
                <a:cs typeface="Consolas"/>
                <a:sym typeface="Consolas"/>
              </a:rPr>
              <a:t>${var.foo}</a:t>
            </a:r>
            <a:r>
              <a:rPr lang="en-US" sz="1800">
                <a:solidFill>
                  <a:srgbClr val="000000"/>
                </a:solidFill>
              </a:rPr>
              <a:t> is how you would use the variable in HCL for interpolation or reference</a:t>
            </a:r>
            <a:endParaRPr sz="1800">
              <a:solidFill>
                <a:srgbClr val="000000"/>
              </a:solidFill>
            </a:endParaRPr>
          </a:p>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number</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can be referenced as a number, so in arithmetic for example</a:t>
            </a:r>
            <a:endParaRPr sz="1800">
              <a:solidFill>
                <a:srgbClr val="000000"/>
              </a:solidFill>
            </a:endParaRPr>
          </a:p>
          <a:p>
            <a:pPr indent="0" lvl="0" marL="1028700" marR="0" rtl="0" algn="l">
              <a:lnSpc>
                <a:spcPct val="115000"/>
              </a:lnSpc>
              <a:spcBef>
                <a:spcPts val="0"/>
              </a:spcBef>
              <a:spcAft>
                <a:spcPts val="0"/>
              </a:spcAft>
              <a:buNone/>
            </a:pPr>
            <a:r>
              <a:rPr b="1" lang="en-US" sz="1800">
                <a:solidFill>
                  <a:srgbClr val="000000"/>
                </a:solidFill>
                <a:latin typeface="Consolas"/>
                <a:ea typeface="Consolas"/>
                <a:cs typeface="Consolas"/>
                <a:sym typeface="Consolas"/>
              </a:rPr>
              <a:t>${var.foo + 1}</a:t>
            </a:r>
            <a:endParaRPr b="1" sz="1800">
              <a:solidFill>
                <a:srgbClr val="000000"/>
              </a:solidFill>
              <a:latin typeface="Consolas"/>
              <a:ea typeface="Consolas"/>
              <a:cs typeface="Consolas"/>
              <a:sym typeface="Consolas"/>
            </a:endParaRPr>
          </a:p>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bool</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can be referenced as a boolean in logic, so something like</a:t>
            </a:r>
            <a:endParaRPr sz="1800">
              <a:solidFill>
                <a:srgbClr val="000000"/>
              </a:solidFill>
            </a:endParaRPr>
          </a:p>
          <a:p>
            <a:pPr indent="342900" lvl="0" marL="342900" marR="0" rtl="0" algn="l">
              <a:lnSpc>
                <a:spcPct val="115000"/>
              </a:lnSpc>
              <a:spcBef>
                <a:spcPts val="0"/>
              </a:spcBef>
              <a:spcAft>
                <a:spcPts val="0"/>
              </a:spcAft>
              <a:buNone/>
            </a:pPr>
            <a:r>
              <a:rPr b="1" lang="en-US" sz="1800">
                <a:solidFill>
                  <a:srgbClr val="000000"/>
                </a:solidFill>
                <a:latin typeface="Consolas"/>
                <a:ea typeface="Consolas"/>
                <a:cs typeface="Consolas"/>
                <a:sym typeface="Consolas"/>
              </a:rPr>
              <a:t>${var.foo == true ? “foo is true” : “foo is false”}</a:t>
            </a:r>
            <a:endParaRPr b="1" sz="1800">
              <a:solidFill>
                <a:srgbClr val="000000"/>
              </a:solidFill>
              <a:latin typeface="Consolas"/>
              <a:ea typeface="Consolas"/>
              <a:cs typeface="Consolas"/>
              <a:sym typeface="Consolas"/>
            </a:endParaRPr>
          </a:p>
        </p:txBody>
      </p:sp>
      <p:sp>
        <p:nvSpPr>
          <p:cNvPr id="713" name="Google Shape;713;p10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0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Extended Data Types</a:t>
            </a:r>
            <a:r>
              <a:rPr b="1" lang="en-US">
                <a:latin typeface="Helvetica Neue"/>
                <a:ea typeface="Helvetica Neue"/>
                <a:cs typeface="Helvetica Neue"/>
                <a:sym typeface="Helvetica Neue"/>
              </a:rPr>
              <a:t> (new for v0.12!)</a:t>
            </a:r>
            <a:endParaRPr b="1">
              <a:latin typeface="Helvetica Neue"/>
              <a:ea typeface="Helvetica Neue"/>
              <a:cs typeface="Helvetica Neue"/>
              <a:sym typeface="Helvetica Neue"/>
            </a:endParaRPr>
          </a:p>
        </p:txBody>
      </p:sp>
      <p:sp>
        <p:nvSpPr>
          <p:cNvPr id="719" name="Google Shape;719;p102"/>
          <p:cNvSpPr txBox="1"/>
          <p:nvPr>
            <p:ph idx="1" type="body"/>
          </p:nvPr>
        </p:nvSpPr>
        <p:spPr>
          <a:xfrm>
            <a:off x="626625" y="1131431"/>
            <a:ext cx="7884000" cy="34902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list(&lt;type&gt;)</a:t>
            </a:r>
            <a:endParaRPr b="1">
              <a:solidFill>
                <a:srgbClr val="000000"/>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Font typeface="Courier New"/>
              <a:buChar char="○"/>
            </a:pPr>
            <a:r>
              <a:rPr lang="en-US" sz="1800">
                <a:solidFill>
                  <a:schemeClr val="dk1"/>
                </a:solidFill>
              </a:rPr>
              <a:t>ordered list of things, i.e., array</a:t>
            </a:r>
            <a:endParaRPr sz="1800">
              <a:solidFill>
                <a:schemeClr val="dk1"/>
              </a:solidFill>
            </a:endParaRPr>
          </a:p>
          <a:p>
            <a:pPr indent="-279400" lvl="2" marL="1028700" rtl="0" algn="l">
              <a:lnSpc>
                <a:spcPct val="115000"/>
              </a:lnSpc>
              <a:spcBef>
                <a:spcPts val="0"/>
              </a:spcBef>
              <a:spcAft>
                <a:spcPts val="0"/>
              </a:spcAft>
              <a:buClr>
                <a:srgbClr val="000000"/>
              </a:buClr>
              <a:buSzPts val="1800"/>
              <a:buFont typeface="Courier New"/>
              <a:buChar char="■"/>
            </a:pPr>
            <a:r>
              <a:rPr lang="en-US" sz="1800">
                <a:solidFill>
                  <a:schemeClr val="dk1"/>
                </a:solidFill>
              </a:rPr>
              <a:t>e.g., </a:t>
            </a:r>
            <a:r>
              <a:rPr b="1" lang="en-US" sz="1800">
                <a:solidFill>
                  <a:schemeClr val="dk1"/>
                </a:solidFill>
                <a:latin typeface="Consolas"/>
                <a:ea typeface="Consolas"/>
                <a:cs typeface="Consolas"/>
                <a:sym typeface="Consolas"/>
              </a:rPr>
              <a:t>${var.subnets}</a:t>
            </a:r>
            <a:r>
              <a:rPr lang="en-US" sz="1800">
                <a:solidFill>
                  <a:schemeClr val="dk1"/>
                </a:solidFill>
              </a:rPr>
              <a:t> would get the value of the subnets </a:t>
            </a:r>
            <a:r>
              <a:rPr i="1" lang="en-US" sz="1800">
                <a:solidFill>
                  <a:schemeClr val="dk1"/>
                </a:solidFill>
              </a:rPr>
              <a:t>list</a:t>
            </a:r>
            <a:endParaRPr>
              <a:solidFill>
                <a:schemeClr val="dk1"/>
              </a:solidFill>
            </a:endParaRPr>
          </a:p>
          <a:p>
            <a:pPr indent="-279400" lvl="2" marL="1028700" rtl="0" algn="l">
              <a:lnSpc>
                <a:spcPct val="115000"/>
              </a:lnSpc>
              <a:spcBef>
                <a:spcPts val="0"/>
              </a:spcBef>
              <a:spcAft>
                <a:spcPts val="0"/>
              </a:spcAft>
              <a:buClr>
                <a:srgbClr val="000000"/>
              </a:buClr>
              <a:buSzPts val="1800"/>
              <a:buFont typeface="Courier New"/>
              <a:buChar char="■"/>
            </a:pPr>
            <a:r>
              <a:rPr lang="en-US">
                <a:solidFill>
                  <a:schemeClr val="dk1"/>
                </a:solidFill>
              </a:rPr>
              <a:t>y</a:t>
            </a:r>
            <a:r>
              <a:rPr lang="en-US" sz="1800">
                <a:solidFill>
                  <a:schemeClr val="dk1"/>
                </a:solidFill>
              </a:rPr>
              <a:t>ou can also return list elements by index: </a:t>
            </a:r>
            <a:r>
              <a:rPr b="1" lang="en-US" sz="1800">
                <a:solidFill>
                  <a:schemeClr val="dk1"/>
                </a:solidFill>
                <a:latin typeface="Consolas"/>
                <a:ea typeface="Consolas"/>
                <a:cs typeface="Consolas"/>
                <a:sym typeface="Consolas"/>
              </a:rPr>
              <a:t>${var.subnets[0]}</a:t>
            </a:r>
            <a:endParaRPr sz="1800">
              <a:solidFill>
                <a:srgbClr val="000000"/>
              </a:solidFill>
              <a:latin typeface="Consolas"/>
              <a:ea typeface="Consolas"/>
              <a:cs typeface="Consolas"/>
              <a:sym typeface="Consolas"/>
            </a:endParaRPr>
          </a:p>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set(&lt;type&gt;)</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Font typeface="Courier New"/>
              <a:buChar char="○"/>
            </a:pPr>
            <a:r>
              <a:rPr lang="en-US" sz="1800">
                <a:solidFill>
                  <a:srgbClr val="000000"/>
                </a:solidFill>
              </a:rPr>
              <a:t>similar to a list, but: requires a type, unique values, no ordering</a:t>
            </a:r>
            <a:endParaRPr sz="1800">
              <a:solidFill>
                <a:srgbClr val="000000"/>
              </a:solidFill>
            </a:endParaRPr>
          </a:p>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map(&lt;type&gt;)</a:t>
            </a:r>
            <a:endParaRPr b="1">
              <a:solidFill>
                <a:srgbClr val="000000"/>
              </a:solidFill>
              <a:latin typeface="Consolas"/>
              <a:ea typeface="Consolas"/>
              <a:cs typeface="Consolas"/>
              <a:sym typeface="Consolas"/>
            </a:endParaRPr>
          </a:p>
          <a:p>
            <a:pPr indent="-279400" lvl="1" marL="685800" rtl="0" algn="l">
              <a:lnSpc>
                <a:spcPct val="115000"/>
              </a:lnSpc>
              <a:spcBef>
                <a:spcPts val="0"/>
              </a:spcBef>
              <a:spcAft>
                <a:spcPts val="0"/>
              </a:spcAft>
              <a:buClr>
                <a:srgbClr val="000000"/>
              </a:buClr>
              <a:buSzPts val="1800"/>
              <a:buFont typeface="Courier New"/>
              <a:buChar char="○"/>
            </a:pPr>
            <a:r>
              <a:rPr lang="en-US" sz="1800">
                <a:solidFill>
                  <a:schemeClr val="dk1"/>
                </a:solidFill>
              </a:rPr>
              <a:t>a collection of values where each is identified by a string</a:t>
            </a:r>
            <a:endParaRPr sz="1800">
              <a:solidFill>
                <a:schemeClr val="dk1"/>
              </a:solidFill>
            </a:endParaRPr>
          </a:p>
          <a:p>
            <a:pPr indent="-279400" lvl="1" marL="685800" rtl="0" algn="l">
              <a:lnSpc>
                <a:spcPct val="115000"/>
              </a:lnSpc>
              <a:spcBef>
                <a:spcPts val="0"/>
              </a:spcBef>
              <a:spcAft>
                <a:spcPts val="0"/>
              </a:spcAft>
              <a:buClr>
                <a:srgbClr val="000000"/>
              </a:buClr>
              <a:buSzPts val="1800"/>
              <a:buFont typeface="Courier New"/>
              <a:buChar char="○"/>
            </a:pPr>
            <a:r>
              <a:rPr lang="en-US" sz="1800">
                <a:solidFill>
                  <a:schemeClr val="dk1"/>
                </a:solidFill>
              </a:rPr>
              <a:t>e.g., </a:t>
            </a:r>
            <a:r>
              <a:rPr b="1" lang="en-US" sz="1800">
                <a:solidFill>
                  <a:schemeClr val="dk1"/>
                </a:solidFill>
                <a:latin typeface="Consolas"/>
                <a:ea typeface="Consolas"/>
                <a:cs typeface="Consolas"/>
                <a:sym typeface="Consolas"/>
              </a:rPr>
              <a:t>${var.amis["us-east-1"]}</a:t>
            </a:r>
            <a:r>
              <a:rPr lang="en-US" sz="1800">
                <a:solidFill>
                  <a:schemeClr val="dk1"/>
                </a:solidFill>
              </a:rPr>
              <a:t> would get the value of the </a:t>
            </a:r>
            <a:r>
              <a:rPr b="1" lang="en-US" sz="1800">
                <a:solidFill>
                  <a:schemeClr val="dk1"/>
                </a:solidFill>
                <a:latin typeface="Consolas"/>
                <a:ea typeface="Consolas"/>
                <a:cs typeface="Consolas"/>
                <a:sym typeface="Consolas"/>
              </a:rPr>
              <a:t>us-east-1</a:t>
            </a:r>
            <a:r>
              <a:rPr lang="en-US" sz="1800">
                <a:solidFill>
                  <a:schemeClr val="dk1"/>
                </a:solidFill>
              </a:rPr>
              <a:t> key within the </a:t>
            </a:r>
            <a:r>
              <a:rPr b="1" lang="en-US" sz="1800">
                <a:solidFill>
                  <a:schemeClr val="dk1"/>
                </a:solidFill>
                <a:latin typeface="Consolas"/>
                <a:ea typeface="Consolas"/>
                <a:cs typeface="Consolas"/>
                <a:sym typeface="Consolas"/>
              </a:rPr>
              <a:t>amis</a:t>
            </a:r>
            <a:r>
              <a:rPr lang="en-US" sz="1800">
                <a:solidFill>
                  <a:schemeClr val="dk1"/>
                </a:solidFill>
              </a:rPr>
              <a:t> map variable</a:t>
            </a:r>
            <a:endParaRPr sz="1800">
              <a:solidFill>
                <a:srgbClr val="000000"/>
              </a:solidFill>
            </a:endParaRPr>
          </a:p>
          <a:p>
            <a:pPr indent="0" lvl="0" marL="342900" rtl="0" algn="l">
              <a:lnSpc>
                <a:spcPct val="115000"/>
              </a:lnSpc>
              <a:spcBef>
                <a:spcPts val="0"/>
              </a:spcBef>
              <a:spcAft>
                <a:spcPts val="0"/>
              </a:spcAft>
              <a:buNone/>
            </a:pPr>
            <a:r>
              <a:t/>
            </a:r>
            <a:endParaRPr sz="1800">
              <a:solidFill>
                <a:srgbClr val="000000"/>
              </a:solidFill>
            </a:endParaRPr>
          </a:p>
        </p:txBody>
      </p:sp>
      <p:sp>
        <p:nvSpPr>
          <p:cNvPr id="720" name="Google Shape;720;p10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3"/>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Extended Data Types (cont’d)</a:t>
            </a:r>
            <a:endParaRPr b="1">
              <a:latin typeface="Helvetica Neue"/>
              <a:ea typeface="Helvetica Neue"/>
              <a:cs typeface="Helvetica Neue"/>
              <a:sym typeface="Helvetica Neue"/>
            </a:endParaRPr>
          </a:p>
        </p:txBody>
      </p:sp>
      <p:sp>
        <p:nvSpPr>
          <p:cNvPr id="726" name="Google Shape;726;p103"/>
          <p:cNvSpPr txBox="1"/>
          <p:nvPr>
            <p:ph idx="1" type="body"/>
          </p:nvPr>
        </p:nvSpPr>
        <p:spPr>
          <a:xfrm>
            <a:off x="626625" y="1131431"/>
            <a:ext cx="7884000" cy="34902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nsolas"/>
              <a:buChar char="●"/>
            </a:pPr>
            <a:r>
              <a:rPr b="1" lang="en-US">
                <a:solidFill>
                  <a:schemeClr val="dk1"/>
                </a:solidFill>
                <a:latin typeface="Consolas"/>
                <a:ea typeface="Consolas"/>
                <a:cs typeface="Consolas"/>
                <a:sym typeface="Consolas"/>
              </a:rPr>
              <a:t>object({ &lt;attr name&gt; = &lt;type&gt;, … })</a:t>
            </a:r>
            <a:endParaRPr b="1">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chemeClr val="dk1"/>
              </a:buClr>
              <a:buSzPts val="1800"/>
              <a:buFont typeface="Courier New"/>
              <a:buChar char="○"/>
            </a:pPr>
            <a:r>
              <a:rPr lang="en-US" sz="1800">
                <a:solidFill>
                  <a:schemeClr val="dk1"/>
                </a:solidFill>
              </a:rPr>
              <a:t>like</a:t>
            </a:r>
            <a:r>
              <a:rPr lang="en-US" sz="1800">
                <a:solidFill>
                  <a:schemeClr val="dk1"/>
                </a:solidFill>
              </a:rPr>
              <a:t> many other language object types, with properties containing other values</a:t>
            </a:r>
            <a:endParaRPr sz="1800">
              <a:solidFill>
                <a:schemeClr val="dk1"/>
              </a:solidFill>
            </a:endParaRPr>
          </a:p>
          <a:p>
            <a:pPr indent="-279400" lvl="0" marL="342900" rtl="0" algn="l">
              <a:lnSpc>
                <a:spcPct val="115000"/>
              </a:lnSpc>
              <a:spcBef>
                <a:spcPts val="0"/>
              </a:spcBef>
              <a:spcAft>
                <a:spcPts val="0"/>
              </a:spcAft>
              <a:buClr>
                <a:schemeClr val="dk1"/>
              </a:buClr>
              <a:buSzPts val="1800"/>
              <a:buFont typeface="Consolas"/>
              <a:buChar char="●"/>
            </a:pPr>
            <a:r>
              <a:rPr b="1" lang="en-US">
                <a:solidFill>
                  <a:schemeClr val="dk1"/>
                </a:solidFill>
                <a:latin typeface="Consolas"/>
                <a:ea typeface="Consolas"/>
                <a:cs typeface="Consolas"/>
                <a:sym typeface="Consolas"/>
              </a:rPr>
              <a:t>tuple([&lt;type&gt;, …])</a:t>
            </a:r>
            <a:endParaRPr b="1">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chemeClr val="dk1"/>
              </a:buClr>
              <a:buSzPts val="1800"/>
              <a:buFont typeface="Courier New"/>
              <a:buChar char="○"/>
            </a:pPr>
            <a:r>
              <a:rPr lang="en-US" sz="1800">
                <a:solidFill>
                  <a:schemeClr val="dk1"/>
                </a:solidFill>
              </a:rPr>
              <a:t>v</a:t>
            </a:r>
            <a:r>
              <a:rPr lang="en-US" sz="1800">
                <a:solidFill>
                  <a:schemeClr val="dk1"/>
                </a:solidFill>
              </a:rPr>
              <a:t>ery similar to a list, mixed strictly defined typed list of things</a:t>
            </a:r>
            <a:endParaRPr sz="1800">
              <a:solidFill>
                <a:srgbClr val="000000"/>
              </a:solidFill>
            </a:endParaRPr>
          </a:p>
        </p:txBody>
      </p:sp>
      <p:sp>
        <p:nvSpPr>
          <p:cNvPr id="727" name="Google Shape;727;p103"/>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Count Parameter</a:t>
            </a:r>
            <a:endParaRPr b="1">
              <a:latin typeface="Helvetica Neue"/>
              <a:ea typeface="Helvetica Neue"/>
              <a:cs typeface="Helvetica Neue"/>
              <a:sym typeface="Helvetica Neue"/>
            </a:endParaRPr>
          </a:p>
        </p:txBody>
      </p:sp>
      <p:sp>
        <p:nvSpPr>
          <p:cNvPr id="733" name="Google Shape;733;p104"/>
          <p:cNvSpPr txBox="1"/>
          <p:nvPr>
            <p:ph idx="1" type="body"/>
          </p:nvPr>
        </p:nvSpPr>
        <p:spPr>
          <a:xfrm>
            <a:off x="626625" y="1383056"/>
            <a:ext cx="7884000" cy="3238800"/>
          </a:xfrm>
          <a:prstGeom prst="rect">
            <a:avLst/>
          </a:prstGeom>
          <a:noFill/>
          <a:ln>
            <a:noFill/>
          </a:ln>
        </p:spPr>
        <p:txBody>
          <a:bodyPr anchorCtr="0" anchor="t" bIns="34275" lIns="0" spcFirstLastPara="1" rIns="68575" wrap="square" tIns="35100">
            <a:noAutofit/>
          </a:bodyPr>
          <a:lstStyle/>
          <a:p>
            <a:pPr indent="-292100" lvl="0" marL="342900" marR="0" rtl="0" algn="l">
              <a:lnSpc>
                <a:spcPct val="115000"/>
              </a:lnSpc>
              <a:spcBef>
                <a:spcPts val="0"/>
              </a:spcBef>
              <a:spcAft>
                <a:spcPts val="0"/>
              </a:spcAft>
              <a:buClr>
                <a:srgbClr val="000000"/>
              </a:buClr>
              <a:buSzPts val="2000"/>
              <a:buFont typeface="Helvetica Neue Light"/>
              <a:buChar char="●"/>
            </a:pPr>
            <a:r>
              <a:rPr lang="en-US" sz="2000">
                <a:solidFill>
                  <a:srgbClr val="000000"/>
                </a:solidFill>
              </a:rPr>
              <a:t>resources can be duplicated or conditionally created via the count parameter</a:t>
            </a:r>
            <a:endParaRPr sz="2000">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p:txBody>
      </p:sp>
      <p:sp>
        <p:nvSpPr>
          <p:cNvPr id="734" name="Google Shape;734;p10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735" name="Google Shape;735;p104"/>
          <p:cNvSpPr txBox="1"/>
          <p:nvPr/>
        </p:nvSpPr>
        <p:spPr>
          <a:xfrm>
            <a:off x="863569" y="2196788"/>
            <a:ext cx="7423500" cy="2174100"/>
          </a:xfrm>
          <a:prstGeom prst="rect">
            <a:avLst/>
          </a:prstGeom>
          <a:solidFill>
            <a:srgbClr val="000000"/>
          </a:solid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Clr>
                <a:schemeClr val="dk1"/>
              </a:buClr>
              <a:buSzPts val="800"/>
              <a:buFont typeface="Arial"/>
              <a:buNone/>
            </a:pPr>
            <a:r>
              <a:rPr b="1" lang="en-US" sz="1500">
                <a:solidFill>
                  <a:srgbClr val="FF9900"/>
                </a:solidFill>
                <a:latin typeface="Courier"/>
                <a:ea typeface="Courier"/>
                <a:cs typeface="Courier"/>
                <a:sym typeface="Courier"/>
              </a:rPr>
              <a:t>resource</a:t>
            </a:r>
            <a:r>
              <a:rPr b="1" lang="en-US" sz="1500">
                <a:solidFill>
                  <a:srgbClr val="FFFFFF"/>
                </a:solidFill>
                <a:latin typeface="Courier"/>
                <a:ea typeface="Courier"/>
                <a:cs typeface="Courier"/>
                <a:sym typeface="Courier"/>
              </a:rPr>
              <a:t> </a:t>
            </a:r>
            <a:r>
              <a:rPr b="1" lang="en-US" sz="1500">
                <a:solidFill>
                  <a:srgbClr val="6FA8DC"/>
                </a:solidFill>
                <a:latin typeface="Courier"/>
                <a:ea typeface="Courier"/>
                <a:cs typeface="Courier"/>
                <a:sym typeface="Courier"/>
              </a:rPr>
              <a:t>“aws_instance” “web”</a:t>
            </a:r>
            <a:r>
              <a:rPr b="1" lang="en-US" sz="1500">
                <a:solidFill>
                  <a:srgbClr val="FFFFFF"/>
                </a:solidFill>
                <a:latin typeface="Courier"/>
                <a:ea typeface="Courier"/>
                <a:cs typeface="Courier"/>
                <a:sym typeface="Courier"/>
              </a:rPr>
              <a:t> </a:t>
            </a:r>
            <a:r>
              <a:rPr b="1" lang="en-US" sz="1500">
                <a:solidFill>
                  <a:srgbClr val="C9DAF8"/>
                </a:solidFill>
                <a:latin typeface="Courier"/>
                <a:ea typeface="Courier"/>
                <a:cs typeface="Courier"/>
                <a:sym typeface="Courier"/>
              </a:rPr>
              <a:t>{</a:t>
            </a:r>
            <a:endParaRPr b="1" sz="1500">
              <a:solidFill>
                <a:srgbClr val="C9DAF8"/>
              </a:solidFill>
              <a:latin typeface="Courier"/>
              <a:ea typeface="Courier"/>
              <a:cs typeface="Courier"/>
              <a:sym typeface="Courier"/>
            </a:endParaRPr>
          </a:p>
          <a:p>
            <a:pPr indent="0" lvl="0" marL="0" rtl="0" algn="l">
              <a:lnSpc>
                <a:spcPct val="90000"/>
              </a:lnSpc>
              <a:spcBef>
                <a:spcPts val="0"/>
              </a:spcBef>
              <a:spcAft>
                <a:spcPts val="0"/>
              </a:spcAft>
              <a:buNone/>
            </a:pPr>
            <a:r>
              <a:rPr b="1" lang="en-US" sz="1500">
                <a:solidFill>
                  <a:srgbClr val="C9DAF8"/>
                </a:solidFill>
                <a:latin typeface="Courier"/>
                <a:ea typeface="Courier"/>
                <a:cs typeface="Courier"/>
                <a:sym typeface="Courier"/>
              </a:rPr>
              <a:t>  </a:t>
            </a:r>
            <a:r>
              <a:rPr b="1" lang="en-US" sz="1500">
                <a:solidFill>
                  <a:srgbClr val="8E7CC3"/>
                </a:solidFill>
                <a:latin typeface="Courier"/>
                <a:ea typeface="Courier"/>
                <a:cs typeface="Courier"/>
                <a:sym typeface="Courier"/>
              </a:rPr>
              <a:t>count</a:t>
            </a:r>
            <a:r>
              <a:rPr b="1" lang="en-US" sz="1500">
                <a:solidFill>
                  <a:srgbClr val="C9DAF8"/>
                </a:solidFill>
                <a:latin typeface="Courier"/>
                <a:ea typeface="Courier"/>
                <a:cs typeface="Courier"/>
                <a:sym typeface="Courier"/>
              </a:rPr>
              <a:t>         = </a:t>
            </a:r>
            <a:r>
              <a:rPr b="1" lang="en-US" sz="1500">
                <a:solidFill>
                  <a:srgbClr val="6AA84F"/>
                </a:solidFill>
                <a:latin typeface="Courier"/>
                <a:ea typeface="Courier"/>
                <a:cs typeface="Courier"/>
                <a:sym typeface="Courier"/>
              </a:rPr>
              <a:t>2</a:t>
            </a:r>
            <a:endParaRPr b="1" sz="15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8E7CC3"/>
                </a:solidFill>
                <a:latin typeface="Courier"/>
                <a:ea typeface="Courier"/>
                <a:cs typeface="Courier"/>
                <a:sym typeface="Courier"/>
              </a:rPr>
              <a:t>  ami</a:t>
            </a:r>
            <a:r>
              <a:rPr b="1" lang="en-US" sz="1500">
                <a:solidFill>
                  <a:srgbClr val="C9DAF8"/>
                </a:solidFill>
                <a:latin typeface="Courier"/>
                <a:ea typeface="Courier"/>
                <a:cs typeface="Courier"/>
                <a:sym typeface="Courier"/>
              </a:rPr>
              <a:t>           = </a:t>
            </a:r>
            <a:r>
              <a:rPr b="1" lang="en-US" sz="1500">
                <a:solidFill>
                  <a:srgbClr val="6AA84F"/>
                </a:solidFill>
                <a:latin typeface="Courier"/>
                <a:ea typeface="Courier"/>
                <a:cs typeface="Courier"/>
                <a:sym typeface="Courier"/>
              </a:rPr>
              <a:t>“</a:t>
            </a:r>
            <a:r>
              <a:rPr b="1" lang="en-US" sz="1500">
                <a:solidFill>
                  <a:srgbClr val="C9DAF8"/>
                </a:solidFill>
                <a:latin typeface="Courier"/>
                <a:ea typeface="Courier"/>
                <a:cs typeface="Courier"/>
                <a:sym typeface="Courier"/>
              </a:rPr>
              <a:t>${var.</a:t>
            </a:r>
            <a:r>
              <a:rPr b="1" lang="en-US" sz="1500">
                <a:solidFill>
                  <a:srgbClr val="8E7CC3"/>
                </a:solidFill>
                <a:latin typeface="Courier"/>
                <a:ea typeface="Courier"/>
                <a:cs typeface="Courier"/>
                <a:sym typeface="Courier"/>
              </a:rPr>
              <a:t>ami</a:t>
            </a:r>
            <a:r>
              <a:rPr b="1" lang="en-US" sz="1500">
                <a:solidFill>
                  <a:srgbClr val="C9DAF8"/>
                </a:solidFill>
                <a:latin typeface="Courier"/>
                <a:ea typeface="Courier"/>
                <a:cs typeface="Courier"/>
                <a:sym typeface="Courier"/>
              </a:rPr>
              <a:t>}</a:t>
            </a:r>
            <a:r>
              <a:rPr b="1" lang="en-US" sz="1500">
                <a:solidFill>
                  <a:srgbClr val="6AA84F"/>
                </a:solidFill>
                <a:latin typeface="Courier"/>
                <a:ea typeface="Courier"/>
                <a:cs typeface="Courier"/>
                <a:sym typeface="Courier"/>
              </a:rPr>
              <a:t>“</a:t>
            </a:r>
            <a:endParaRPr b="1" sz="15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  </a:t>
            </a:r>
            <a:r>
              <a:rPr b="1" lang="en-US" sz="1500">
                <a:solidFill>
                  <a:srgbClr val="8E7CC3"/>
                </a:solidFill>
                <a:latin typeface="Courier"/>
                <a:ea typeface="Courier"/>
                <a:cs typeface="Courier"/>
                <a:sym typeface="Courier"/>
              </a:rPr>
              <a:t>instance_type</a:t>
            </a:r>
            <a:r>
              <a:rPr b="1" lang="en-US" sz="1500">
                <a:solidFill>
                  <a:srgbClr val="C9DAF8"/>
                </a:solidFill>
                <a:latin typeface="Courier"/>
                <a:ea typeface="Courier"/>
                <a:cs typeface="Courier"/>
                <a:sym typeface="Courier"/>
              </a:rPr>
              <a:t> = </a:t>
            </a:r>
            <a:r>
              <a:rPr b="1" lang="en-US" sz="1500">
                <a:solidFill>
                  <a:srgbClr val="6AA84F"/>
                </a:solidFill>
                <a:latin typeface="Courier"/>
                <a:ea typeface="Courier"/>
                <a:cs typeface="Courier"/>
                <a:sym typeface="Courier"/>
              </a:rPr>
              <a:t>“</a:t>
            </a:r>
            <a:r>
              <a:rPr b="1" lang="en-US" sz="1500">
                <a:solidFill>
                  <a:srgbClr val="C9DAF8"/>
                </a:solidFill>
                <a:latin typeface="Courier"/>
                <a:ea typeface="Courier"/>
                <a:cs typeface="Courier"/>
                <a:sym typeface="Courier"/>
              </a:rPr>
              <a:t>${var.</a:t>
            </a:r>
            <a:r>
              <a:rPr b="1" lang="en-US" sz="1500">
                <a:solidFill>
                  <a:srgbClr val="8E7CC3"/>
                </a:solidFill>
                <a:latin typeface="Courier"/>
                <a:ea typeface="Courier"/>
                <a:cs typeface="Courier"/>
                <a:sym typeface="Courier"/>
              </a:rPr>
              <a:t>instance_type</a:t>
            </a:r>
            <a:r>
              <a:rPr b="1" lang="en-US" sz="1500">
                <a:solidFill>
                  <a:srgbClr val="C9DAF8"/>
                </a:solidFill>
                <a:latin typeface="Courier"/>
                <a:ea typeface="Courier"/>
                <a:cs typeface="Courier"/>
                <a:sym typeface="Courier"/>
              </a:rPr>
              <a:t>}</a:t>
            </a:r>
            <a:r>
              <a:rPr b="1" lang="en-US" sz="1500">
                <a:solidFill>
                  <a:srgbClr val="6AA84F"/>
                </a:solidFill>
                <a:latin typeface="Courier"/>
                <a:ea typeface="Courier"/>
                <a:cs typeface="Courier"/>
                <a:sym typeface="Courier"/>
              </a:rPr>
              <a:t>”</a:t>
            </a:r>
            <a:endParaRPr b="1" sz="15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  </a:t>
            </a:r>
            <a:endParaRPr b="1" sz="15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  </a:t>
            </a:r>
            <a:r>
              <a:rPr b="1" lang="en-US" sz="1500">
                <a:solidFill>
                  <a:srgbClr val="8E7CC3"/>
                </a:solidFill>
                <a:latin typeface="Courier"/>
                <a:ea typeface="Courier"/>
                <a:cs typeface="Courier"/>
                <a:sym typeface="Courier"/>
              </a:rPr>
              <a:t>tags</a:t>
            </a:r>
            <a:r>
              <a:rPr b="1" lang="en-US" sz="1500">
                <a:solidFill>
                  <a:srgbClr val="C9DAF8"/>
                </a:solidFill>
                <a:latin typeface="Courier"/>
                <a:ea typeface="Courier"/>
                <a:cs typeface="Courier"/>
                <a:sym typeface="Courier"/>
              </a:rPr>
              <a:t> {</a:t>
            </a:r>
            <a:endParaRPr b="1" sz="15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    </a:t>
            </a:r>
            <a:r>
              <a:rPr b="1" lang="en-US" sz="1500">
                <a:solidFill>
                  <a:srgbClr val="8E7CC3"/>
                </a:solidFill>
                <a:latin typeface="Courier"/>
                <a:ea typeface="Courier"/>
                <a:cs typeface="Courier"/>
                <a:sym typeface="Courier"/>
              </a:rPr>
              <a:t>Name</a:t>
            </a:r>
            <a:r>
              <a:rPr b="1" lang="en-US" sz="1500">
                <a:solidFill>
                  <a:srgbClr val="C9DAF8"/>
                </a:solidFill>
                <a:latin typeface="Courier"/>
                <a:ea typeface="Courier"/>
                <a:cs typeface="Courier"/>
                <a:sym typeface="Courier"/>
              </a:rPr>
              <a:t> = </a:t>
            </a:r>
            <a:r>
              <a:rPr b="1" lang="en-US" sz="1500">
                <a:solidFill>
                  <a:srgbClr val="6AA84F"/>
                </a:solidFill>
                <a:latin typeface="Courier"/>
                <a:ea typeface="Courier"/>
                <a:cs typeface="Courier"/>
                <a:sym typeface="Courier"/>
              </a:rPr>
              <a:t>“web-</a:t>
            </a:r>
            <a:r>
              <a:rPr b="1" lang="en-US" sz="1500">
                <a:solidFill>
                  <a:srgbClr val="C9DAF8"/>
                </a:solidFill>
                <a:latin typeface="Courier"/>
                <a:ea typeface="Courier"/>
                <a:cs typeface="Courier"/>
                <a:sym typeface="Courier"/>
              </a:rPr>
              <a:t>${count.</a:t>
            </a:r>
            <a:r>
              <a:rPr b="1" lang="en-US" sz="1500">
                <a:solidFill>
                  <a:srgbClr val="8E7CC3"/>
                </a:solidFill>
                <a:latin typeface="Courier"/>
                <a:ea typeface="Courier"/>
                <a:cs typeface="Courier"/>
                <a:sym typeface="Courier"/>
              </a:rPr>
              <a:t>index</a:t>
            </a:r>
            <a:r>
              <a:rPr b="1" lang="en-US" sz="1500">
                <a:solidFill>
                  <a:srgbClr val="C9DAF8"/>
                </a:solidFill>
                <a:latin typeface="Courier"/>
                <a:ea typeface="Courier"/>
                <a:cs typeface="Courier"/>
                <a:sym typeface="Courier"/>
              </a:rPr>
              <a:t>}</a:t>
            </a:r>
            <a:r>
              <a:rPr b="1" lang="en-US" sz="1500">
                <a:solidFill>
                  <a:srgbClr val="6AA84F"/>
                </a:solidFill>
                <a:latin typeface="Courier"/>
                <a:ea typeface="Courier"/>
                <a:cs typeface="Courier"/>
                <a:sym typeface="Courier"/>
              </a:rPr>
              <a:t>”</a:t>
            </a:r>
            <a:endParaRPr b="1" sz="1500">
              <a:solidFill>
                <a:srgbClr val="6AA84F"/>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  }</a:t>
            </a:r>
            <a:endParaRPr b="1" sz="1500">
              <a:solidFill>
                <a:srgbClr val="C9DAF8"/>
              </a:solidFill>
              <a:latin typeface="Courier"/>
              <a:ea typeface="Courier"/>
              <a:cs typeface="Courier"/>
              <a:sym typeface="Courier"/>
            </a:endParaRPr>
          </a:p>
          <a:p>
            <a:pPr indent="0" lvl="0" marL="0" rtl="0" algn="l">
              <a:lnSpc>
                <a:spcPct val="90000"/>
              </a:lnSpc>
              <a:spcBef>
                <a:spcPts val="0"/>
              </a:spcBef>
              <a:spcAft>
                <a:spcPts val="0"/>
              </a:spcAft>
              <a:buClr>
                <a:schemeClr val="dk1"/>
              </a:buClr>
              <a:buSzPts val="800"/>
              <a:buFont typeface="Arial"/>
              <a:buNone/>
            </a:pPr>
            <a:r>
              <a:rPr b="1" lang="en-US" sz="1500">
                <a:solidFill>
                  <a:srgbClr val="C9DAF8"/>
                </a:solidFill>
                <a:latin typeface="Courier"/>
                <a:ea typeface="Courier"/>
                <a:cs typeface="Courier"/>
                <a:sym typeface="Courier"/>
              </a:rPr>
              <a:t>}</a:t>
            </a:r>
            <a:endParaRPr sz="1500">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535780" y="182250"/>
            <a:ext cx="6318000" cy="510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Virtual Training Expectations for You</a:t>
            </a:r>
            <a:endParaRPr b="1">
              <a:latin typeface="Helvetica Neue"/>
              <a:ea typeface="Helvetica Neue"/>
              <a:cs typeface="Helvetica Neue"/>
              <a:sym typeface="Helvetica Neue"/>
            </a:endParaRPr>
          </a:p>
        </p:txBody>
      </p:sp>
      <p:sp>
        <p:nvSpPr>
          <p:cNvPr id="144" name="Google Shape;144;p24"/>
          <p:cNvSpPr txBox="1"/>
          <p:nvPr>
            <p:ph idx="12" type="sldNum"/>
          </p:nvPr>
        </p:nvSpPr>
        <p:spPr>
          <a:xfrm>
            <a:off x="6378750" y="3677245"/>
            <a:ext cx="469200" cy="167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45" name="Google Shape;145;p24"/>
          <p:cNvPicPr preferRelativeResize="0"/>
          <p:nvPr/>
        </p:nvPicPr>
        <p:blipFill>
          <a:blip r:embed="rId3">
            <a:alphaModFix/>
          </a:blip>
          <a:stretch>
            <a:fillRect/>
          </a:stretch>
        </p:blipFill>
        <p:spPr>
          <a:xfrm>
            <a:off x="578381" y="1493850"/>
            <a:ext cx="3334494" cy="2155779"/>
          </a:xfrm>
          <a:prstGeom prst="rect">
            <a:avLst/>
          </a:prstGeom>
          <a:noFill/>
          <a:ln>
            <a:noFill/>
          </a:ln>
        </p:spPr>
      </p:pic>
      <p:pic>
        <p:nvPicPr>
          <p:cNvPr id="146" name="Google Shape;146;p24"/>
          <p:cNvPicPr preferRelativeResize="0"/>
          <p:nvPr/>
        </p:nvPicPr>
        <p:blipFill>
          <a:blip r:embed="rId4">
            <a:alphaModFix/>
          </a:blip>
          <a:stretch>
            <a:fillRect/>
          </a:stretch>
        </p:blipFill>
        <p:spPr>
          <a:xfrm>
            <a:off x="4247325" y="1651105"/>
            <a:ext cx="2020059" cy="1841287"/>
          </a:xfrm>
          <a:prstGeom prst="rect">
            <a:avLst/>
          </a:prstGeom>
          <a:noFill/>
          <a:ln>
            <a:noFill/>
          </a:ln>
        </p:spPr>
      </p:pic>
      <p:pic>
        <p:nvPicPr>
          <p:cNvPr id="147" name="Google Shape;147;p24"/>
          <p:cNvPicPr preferRelativeResize="0"/>
          <p:nvPr/>
        </p:nvPicPr>
        <p:blipFill>
          <a:blip r:embed="rId5">
            <a:alphaModFix/>
          </a:blip>
          <a:stretch>
            <a:fillRect/>
          </a:stretch>
        </p:blipFill>
        <p:spPr>
          <a:xfrm>
            <a:off x="6496556" y="1651106"/>
            <a:ext cx="1919686" cy="1841288"/>
          </a:xfrm>
          <a:prstGeom prst="rect">
            <a:avLst/>
          </a:prstGeom>
          <a:noFill/>
          <a:ln>
            <a:noFill/>
          </a:ln>
        </p:spPr>
      </p:pic>
      <p:sp>
        <p:nvSpPr>
          <p:cNvPr id="148" name="Google Shape;148;p24"/>
          <p:cNvSpPr txBox="1"/>
          <p:nvPr/>
        </p:nvSpPr>
        <p:spPr>
          <a:xfrm>
            <a:off x="646331" y="3649631"/>
            <a:ext cx="7770000" cy="560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Arrive on time / return on time         Mute unless speaking   Use chat or ask</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US" sz="1800">
                <a:latin typeface="Helvetica Neue Light"/>
                <a:ea typeface="Helvetica Neue Light"/>
                <a:cs typeface="Helvetica Neue Light"/>
                <a:sym typeface="Helvetica Neue Light"/>
              </a:rPr>
              <a:t>                                                                                            questions verbally</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05"/>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Data Reference</a:t>
            </a:r>
            <a:endParaRPr b="1">
              <a:latin typeface="Helvetica Neue"/>
              <a:ea typeface="Helvetica Neue"/>
              <a:cs typeface="Helvetica Neue"/>
              <a:sym typeface="Helvetica Neue"/>
            </a:endParaRPr>
          </a:p>
        </p:txBody>
      </p:sp>
      <p:sp>
        <p:nvSpPr>
          <p:cNvPr id="741" name="Google Shape;741;p105"/>
          <p:cNvSpPr txBox="1"/>
          <p:nvPr>
            <p:ph idx="1" type="body"/>
          </p:nvPr>
        </p:nvSpPr>
        <p:spPr>
          <a:xfrm>
            <a:off x="630000" y="1172438"/>
            <a:ext cx="7884000" cy="3373200"/>
          </a:xfrm>
          <a:prstGeom prst="rect">
            <a:avLst/>
          </a:prstGeom>
          <a:noFill/>
          <a:ln>
            <a:noFill/>
          </a:ln>
        </p:spPr>
        <p:txBody>
          <a:bodyPr anchorCtr="0" anchor="t" bIns="34275" lIns="0" spcFirstLastPara="1" rIns="68575" wrap="square" tIns="35100">
            <a:noAutofit/>
          </a:bodyPr>
          <a:lstStyle/>
          <a:p>
            <a:pPr indent="-279400" lvl="0" marL="342900" rtl="0" algn="l">
              <a:lnSpc>
                <a:spcPct val="115000"/>
              </a:lnSpc>
              <a:spcBef>
                <a:spcPts val="0"/>
              </a:spcBef>
              <a:spcAft>
                <a:spcPts val="0"/>
              </a:spcAft>
              <a:buClr>
                <a:schemeClr val="dk1"/>
              </a:buClr>
              <a:buSzPts val="1800"/>
              <a:buChar char="●"/>
            </a:pPr>
            <a:r>
              <a:rPr lang="en-US">
                <a:solidFill>
                  <a:schemeClr val="dk1"/>
                </a:solidFill>
              </a:rPr>
              <a:t>attributes of current resource</a:t>
            </a:r>
            <a:endParaRPr>
              <a:solidFill>
                <a:schemeClr val="dk1"/>
              </a:solidFill>
            </a:endParaRPr>
          </a:p>
          <a:p>
            <a:pPr indent="-279400" lvl="1" marL="685800" rtl="0" algn="l">
              <a:lnSpc>
                <a:spcPct val="115000"/>
              </a:lnSpc>
              <a:spcBef>
                <a:spcPts val="0"/>
              </a:spcBef>
              <a:spcAft>
                <a:spcPts val="0"/>
              </a:spcAft>
              <a:buClr>
                <a:schemeClr val="dk1"/>
              </a:buClr>
              <a:buSzPts val="1800"/>
              <a:buFont typeface="Courier New"/>
              <a:buChar char="○"/>
            </a:pPr>
            <a:r>
              <a:rPr lang="en-US" sz="1800">
                <a:solidFill>
                  <a:schemeClr val="dk1"/>
                </a:solidFill>
              </a:rPr>
              <a:t>syntax is </a:t>
            </a:r>
            <a:r>
              <a:rPr b="1" lang="en-US" sz="1800">
                <a:solidFill>
                  <a:schemeClr val="dk1"/>
                </a:solidFill>
                <a:latin typeface="Consolas"/>
                <a:ea typeface="Consolas"/>
                <a:cs typeface="Consolas"/>
                <a:sym typeface="Consolas"/>
              </a:rPr>
              <a:t>self.ATTRIBUTE</a:t>
            </a:r>
            <a:endParaRPr sz="1800">
              <a:solidFill>
                <a:schemeClr val="dk1"/>
              </a:solidFill>
              <a:latin typeface="Consolas"/>
              <a:ea typeface="Consolas"/>
              <a:cs typeface="Consolas"/>
              <a:sym typeface="Consolas"/>
            </a:endParaRPr>
          </a:p>
          <a:p>
            <a:pPr indent="-279400" lvl="1" marL="685800" rtl="0" algn="l">
              <a:lnSpc>
                <a:spcPct val="115000"/>
              </a:lnSpc>
              <a:spcBef>
                <a:spcPts val="0"/>
              </a:spcBef>
              <a:spcAft>
                <a:spcPts val="0"/>
              </a:spcAft>
              <a:buClr>
                <a:schemeClr val="dk1"/>
              </a:buClr>
              <a:buSzPts val="1800"/>
              <a:buFont typeface="Courier New"/>
              <a:buChar char="○"/>
            </a:pPr>
            <a:r>
              <a:rPr lang="en-US" sz="1800">
                <a:solidFill>
                  <a:schemeClr val="dk1"/>
                </a:solidFill>
              </a:rPr>
              <a:t>e.g., </a:t>
            </a:r>
            <a:r>
              <a:rPr b="1" lang="en-US" sz="1800">
                <a:solidFill>
                  <a:schemeClr val="dk1"/>
                </a:solidFill>
                <a:latin typeface="Consolas"/>
                <a:ea typeface="Consolas"/>
                <a:cs typeface="Consolas"/>
                <a:sym typeface="Consolas"/>
              </a:rPr>
              <a:t>${self.private_ip}</a:t>
            </a:r>
            <a:r>
              <a:rPr lang="en-US" sz="1800">
                <a:solidFill>
                  <a:schemeClr val="dk1"/>
                </a:solidFill>
              </a:rPr>
              <a:t> interpolates resource's private IP address</a:t>
            </a:r>
            <a:endParaRPr b="1" sz="1800">
              <a:solidFill>
                <a:srgbClr val="000000"/>
              </a:solidFill>
              <a:latin typeface="Courier"/>
              <a:ea typeface="Courier"/>
              <a:cs typeface="Courier"/>
              <a:sym typeface="Courier"/>
            </a:endParaRPr>
          </a:p>
        </p:txBody>
      </p:sp>
      <p:sp>
        <p:nvSpPr>
          <p:cNvPr id="742" name="Google Shape;742;p105"/>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106"/>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Data Reference (cont’d)</a:t>
            </a:r>
            <a:endParaRPr b="1">
              <a:latin typeface="Helvetica Neue"/>
              <a:ea typeface="Helvetica Neue"/>
              <a:cs typeface="Helvetica Neue"/>
              <a:sym typeface="Helvetica Neue"/>
            </a:endParaRPr>
          </a:p>
        </p:txBody>
      </p:sp>
      <p:sp>
        <p:nvSpPr>
          <p:cNvPr id="748" name="Google Shape;748;p106"/>
          <p:cNvSpPr txBox="1"/>
          <p:nvPr>
            <p:ph idx="1" type="body"/>
          </p:nvPr>
        </p:nvSpPr>
        <p:spPr>
          <a:xfrm>
            <a:off x="630000" y="1035984"/>
            <a:ext cx="7884000" cy="3632700"/>
          </a:xfrm>
          <a:prstGeom prst="rect">
            <a:avLst/>
          </a:prstGeom>
          <a:noFill/>
          <a:ln>
            <a:noFill/>
          </a:ln>
        </p:spPr>
        <p:txBody>
          <a:bodyPr anchorCtr="0" anchor="t" bIns="34275" lIns="0" spcFirstLastPara="1" rIns="68575" wrap="square" tIns="35100">
            <a:noAutofit/>
          </a:bodyPr>
          <a:lstStyle/>
          <a:p>
            <a:pPr indent="-273050" lvl="0" marL="342900" rtl="0" algn="l">
              <a:lnSpc>
                <a:spcPct val="115000"/>
              </a:lnSpc>
              <a:spcBef>
                <a:spcPts val="0"/>
              </a:spcBef>
              <a:spcAft>
                <a:spcPts val="0"/>
              </a:spcAft>
              <a:buClr>
                <a:schemeClr val="dk1"/>
              </a:buClr>
              <a:buSzPts val="1700"/>
              <a:buFont typeface="Consolas"/>
              <a:buChar char="●"/>
            </a:pPr>
            <a:r>
              <a:rPr lang="en-US" sz="1700">
                <a:solidFill>
                  <a:srgbClr val="000000"/>
                </a:solidFill>
              </a:rPr>
              <a:t>a</a:t>
            </a:r>
            <a:r>
              <a:rPr lang="en-US" sz="1700">
                <a:solidFill>
                  <a:srgbClr val="000000"/>
                </a:solidFill>
              </a:rPr>
              <a:t>ttributes of other resources</a:t>
            </a:r>
            <a:endParaRPr sz="1700">
              <a:solidFill>
                <a:srgbClr val="000000"/>
              </a:solidFill>
            </a:endParaRPr>
          </a:p>
          <a:p>
            <a:pPr indent="-273050" lvl="1" marL="685800" marR="0" rtl="0" algn="l">
              <a:lnSpc>
                <a:spcPct val="115000"/>
              </a:lnSpc>
              <a:spcBef>
                <a:spcPts val="0"/>
              </a:spcBef>
              <a:spcAft>
                <a:spcPts val="0"/>
              </a:spcAft>
              <a:buClr>
                <a:srgbClr val="000000"/>
              </a:buClr>
              <a:buSzPts val="1700"/>
              <a:buFont typeface="Courier New"/>
              <a:buChar char="○"/>
            </a:pPr>
            <a:r>
              <a:rPr lang="en-US">
                <a:solidFill>
                  <a:srgbClr val="000000"/>
                </a:solidFill>
              </a:rPr>
              <a:t>syntax is </a:t>
            </a:r>
            <a:r>
              <a:rPr b="1" lang="en-US">
                <a:solidFill>
                  <a:srgbClr val="000000"/>
                </a:solidFill>
                <a:latin typeface="Consolas"/>
                <a:ea typeface="Consolas"/>
                <a:cs typeface="Consolas"/>
                <a:sym typeface="Consolas"/>
              </a:rPr>
              <a:t>TYPE.NAME.ATTRIBUTE</a:t>
            </a:r>
            <a:endParaRPr>
              <a:solidFill>
                <a:srgbClr val="000000"/>
              </a:solidFill>
            </a:endParaRPr>
          </a:p>
          <a:p>
            <a:pPr indent="-273050" lvl="1" marL="685800" marR="0" rtl="0" algn="l">
              <a:lnSpc>
                <a:spcPct val="115000"/>
              </a:lnSpc>
              <a:spcBef>
                <a:spcPts val="0"/>
              </a:spcBef>
              <a:spcAft>
                <a:spcPts val="0"/>
              </a:spcAft>
              <a:buClr>
                <a:srgbClr val="000000"/>
              </a:buClr>
              <a:buSzPts val="1700"/>
              <a:buFont typeface="Consolas"/>
              <a:buChar char="○"/>
            </a:pPr>
            <a:r>
              <a:rPr b="1" lang="en-US">
                <a:solidFill>
                  <a:srgbClr val="000000"/>
                </a:solidFill>
                <a:latin typeface="Consolas"/>
                <a:ea typeface="Consolas"/>
                <a:cs typeface="Consolas"/>
                <a:sym typeface="Consolas"/>
              </a:rPr>
              <a:t>${aws_instance.web.id}</a:t>
            </a:r>
            <a:endParaRPr b="1">
              <a:solidFill>
                <a:srgbClr val="000000"/>
              </a:solidFill>
              <a:latin typeface="Consolas"/>
              <a:ea typeface="Consolas"/>
              <a:cs typeface="Consolas"/>
              <a:sym typeface="Consolas"/>
            </a:endParaRPr>
          </a:p>
          <a:p>
            <a:pPr indent="-273050" lvl="2" marL="1028700" marR="0" rtl="0" algn="l">
              <a:lnSpc>
                <a:spcPct val="115000"/>
              </a:lnSpc>
              <a:spcBef>
                <a:spcPts val="0"/>
              </a:spcBef>
              <a:spcAft>
                <a:spcPts val="0"/>
              </a:spcAft>
              <a:buClr>
                <a:srgbClr val="000000"/>
              </a:buClr>
              <a:buSzPts val="1700"/>
              <a:buFont typeface="Courier New"/>
              <a:buChar char="■"/>
            </a:pPr>
            <a:r>
              <a:rPr lang="en-US" sz="1700">
                <a:solidFill>
                  <a:srgbClr val="000000"/>
                </a:solidFill>
              </a:rPr>
              <a:t>interpolate ID attribute from the </a:t>
            </a:r>
            <a:r>
              <a:rPr b="1" lang="en-US" sz="1700">
                <a:solidFill>
                  <a:srgbClr val="000000"/>
                </a:solidFill>
                <a:latin typeface="Consolas"/>
                <a:ea typeface="Consolas"/>
                <a:cs typeface="Consolas"/>
                <a:sym typeface="Consolas"/>
              </a:rPr>
              <a:t>aws_instance</a:t>
            </a:r>
            <a:r>
              <a:rPr lang="en-US" sz="1700">
                <a:solidFill>
                  <a:srgbClr val="000000"/>
                </a:solidFill>
              </a:rPr>
              <a:t> resource </a:t>
            </a:r>
            <a:r>
              <a:rPr b="1" lang="en-US" sz="1700">
                <a:solidFill>
                  <a:srgbClr val="000000"/>
                </a:solidFill>
                <a:latin typeface="Consolas"/>
                <a:ea typeface="Consolas"/>
                <a:cs typeface="Consolas"/>
                <a:sym typeface="Consolas"/>
              </a:rPr>
              <a:t>web</a:t>
            </a:r>
            <a:endParaRPr b="1" sz="1700">
              <a:solidFill>
                <a:srgbClr val="000000"/>
              </a:solidFill>
              <a:latin typeface="Consolas"/>
              <a:ea typeface="Consolas"/>
              <a:cs typeface="Consolas"/>
              <a:sym typeface="Consolas"/>
            </a:endParaRPr>
          </a:p>
          <a:p>
            <a:pPr indent="-273050" lvl="2" marL="1028700" marR="0" rtl="0" algn="l">
              <a:lnSpc>
                <a:spcPct val="115000"/>
              </a:lnSpc>
              <a:spcBef>
                <a:spcPts val="0"/>
              </a:spcBef>
              <a:spcAft>
                <a:spcPts val="0"/>
              </a:spcAft>
              <a:buClr>
                <a:srgbClr val="000000"/>
              </a:buClr>
              <a:buSzPts val="1700"/>
              <a:buFont typeface="Courier New"/>
              <a:buChar char="■"/>
            </a:pPr>
            <a:r>
              <a:rPr lang="en-US" sz="1700">
                <a:solidFill>
                  <a:srgbClr val="000000"/>
                </a:solidFill>
              </a:rPr>
              <a:t>if </a:t>
            </a:r>
            <a:r>
              <a:rPr lang="en-US" sz="1700">
                <a:solidFill>
                  <a:srgbClr val="000000"/>
                </a:solidFill>
              </a:rPr>
              <a:t>resource has a </a:t>
            </a:r>
            <a:r>
              <a:rPr lang="en-US" sz="1700">
                <a:solidFill>
                  <a:srgbClr val="000000"/>
                </a:solidFill>
              </a:rPr>
              <a:t>count</a:t>
            </a:r>
            <a:r>
              <a:rPr lang="en-US" sz="1700">
                <a:solidFill>
                  <a:srgbClr val="000000"/>
                </a:solidFill>
              </a:rPr>
              <a:t> attribute set, you can access individual attributes with a zero-based index, such as </a:t>
            </a:r>
            <a:r>
              <a:rPr b="1" lang="en-US" sz="1700">
                <a:solidFill>
                  <a:srgbClr val="000000"/>
                </a:solidFill>
                <a:latin typeface="Consolas"/>
                <a:ea typeface="Consolas"/>
                <a:cs typeface="Consolas"/>
                <a:sym typeface="Consolas"/>
              </a:rPr>
              <a:t>${aws_instance.web.0.id}</a:t>
            </a:r>
            <a:endParaRPr sz="1700">
              <a:solidFill>
                <a:srgbClr val="000000"/>
              </a:solidFill>
            </a:endParaRPr>
          </a:p>
          <a:p>
            <a:pPr indent="-273050" lvl="2" marL="1028700" marR="0" rtl="0" algn="l">
              <a:lnSpc>
                <a:spcPct val="115000"/>
              </a:lnSpc>
              <a:spcBef>
                <a:spcPts val="0"/>
              </a:spcBef>
              <a:spcAft>
                <a:spcPts val="0"/>
              </a:spcAft>
              <a:buClr>
                <a:srgbClr val="000000"/>
              </a:buClr>
              <a:buSzPts val="1700"/>
              <a:buFont typeface="Courier New"/>
              <a:buChar char="■"/>
            </a:pPr>
            <a:r>
              <a:rPr lang="en-US" sz="1700">
                <a:solidFill>
                  <a:srgbClr val="000000"/>
                </a:solidFill>
              </a:rPr>
              <a:t>or</a:t>
            </a:r>
            <a:r>
              <a:rPr lang="en-US" sz="1700">
                <a:solidFill>
                  <a:srgbClr val="000000"/>
                </a:solidFill>
              </a:rPr>
              <a:t> use the splat syntax to get a list of all the attributes: </a:t>
            </a:r>
            <a:r>
              <a:rPr b="1" lang="en-US" sz="1700">
                <a:solidFill>
                  <a:srgbClr val="000000"/>
                </a:solidFill>
                <a:latin typeface="Consolas"/>
                <a:ea typeface="Consolas"/>
                <a:cs typeface="Consolas"/>
                <a:sym typeface="Consolas"/>
              </a:rPr>
              <a:t>${aws_instance.web.*.id}</a:t>
            </a:r>
            <a:endParaRPr sz="1700">
              <a:solidFill>
                <a:srgbClr val="000000"/>
              </a:solidFill>
            </a:endParaRPr>
          </a:p>
          <a:p>
            <a:pPr indent="-273050" lvl="1" marL="685800" marR="0" rtl="0" algn="l">
              <a:lnSpc>
                <a:spcPct val="115000"/>
              </a:lnSpc>
              <a:spcBef>
                <a:spcPts val="0"/>
              </a:spcBef>
              <a:spcAft>
                <a:spcPts val="0"/>
              </a:spcAft>
              <a:buClr>
                <a:srgbClr val="000000"/>
              </a:buClr>
              <a:buSzPts val="1700"/>
              <a:buFont typeface="Courier New"/>
              <a:buChar char="○"/>
            </a:pPr>
            <a:r>
              <a:rPr b="1" lang="en-US">
                <a:solidFill>
                  <a:srgbClr val="000000"/>
                </a:solidFill>
                <a:latin typeface="Helvetica Neue"/>
                <a:ea typeface="Helvetica Neue"/>
                <a:cs typeface="Helvetica Neue"/>
                <a:sym typeface="Helvetica Neue"/>
              </a:rPr>
              <a:t>UPDATE</a:t>
            </a:r>
            <a:r>
              <a:rPr lang="en-US">
                <a:solidFill>
                  <a:srgbClr val="000000"/>
                </a:solidFill>
              </a:rPr>
              <a:t>: 0.12 syntax for these is now:</a:t>
            </a:r>
            <a:endParaRPr>
              <a:solidFill>
                <a:srgbClr val="000000"/>
              </a:solidFill>
            </a:endParaRPr>
          </a:p>
          <a:p>
            <a:pPr indent="0" lvl="0" marL="1028700" marR="0" rtl="0" algn="l">
              <a:lnSpc>
                <a:spcPct val="115000"/>
              </a:lnSpc>
              <a:spcBef>
                <a:spcPts val="0"/>
              </a:spcBef>
              <a:spcAft>
                <a:spcPts val="0"/>
              </a:spcAft>
              <a:buNone/>
            </a:pPr>
            <a:r>
              <a:rPr b="1" lang="en-US" sz="1700">
                <a:solidFill>
                  <a:srgbClr val="000000"/>
                </a:solidFill>
                <a:latin typeface="Consolas"/>
                <a:ea typeface="Consolas"/>
                <a:cs typeface="Consolas"/>
                <a:sym typeface="Consolas"/>
              </a:rPr>
              <a:t>${aws_instance.web[0].id}</a:t>
            </a:r>
            <a:endParaRPr b="1" sz="1700">
              <a:solidFill>
                <a:srgbClr val="000000"/>
              </a:solidFill>
              <a:latin typeface="Consolas"/>
              <a:ea typeface="Consolas"/>
              <a:cs typeface="Consolas"/>
              <a:sym typeface="Consolas"/>
            </a:endParaRPr>
          </a:p>
          <a:p>
            <a:pPr indent="0" lvl="0" marL="1028700" marR="0" rtl="0" algn="l">
              <a:lnSpc>
                <a:spcPct val="115000"/>
              </a:lnSpc>
              <a:spcBef>
                <a:spcPts val="0"/>
              </a:spcBef>
              <a:spcAft>
                <a:spcPts val="0"/>
              </a:spcAft>
              <a:buNone/>
            </a:pPr>
            <a:r>
              <a:rPr b="1" lang="en-US" sz="1700">
                <a:solidFill>
                  <a:srgbClr val="000000"/>
                </a:solidFill>
                <a:latin typeface="Consolas"/>
                <a:ea typeface="Consolas"/>
                <a:cs typeface="Consolas"/>
                <a:sym typeface="Consolas"/>
              </a:rPr>
              <a:t>${aws_instance.web[*].id}</a:t>
            </a:r>
            <a:endParaRPr b="1" sz="1700">
              <a:solidFill>
                <a:srgbClr val="000000"/>
              </a:solidFill>
              <a:latin typeface="Consolas"/>
              <a:ea typeface="Consolas"/>
              <a:cs typeface="Consolas"/>
              <a:sym typeface="Consolas"/>
            </a:endParaRPr>
          </a:p>
        </p:txBody>
      </p:sp>
      <p:sp>
        <p:nvSpPr>
          <p:cNvPr id="749" name="Google Shape;749;p106"/>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07"/>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Data Sources and Reference</a:t>
            </a:r>
            <a:endParaRPr b="1">
              <a:latin typeface="Helvetica Neue"/>
              <a:ea typeface="Helvetica Neue"/>
              <a:cs typeface="Helvetica Neue"/>
              <a:sym typeface="Helvetica Neue"/>
            </a:endParaRPr>
          </a:p>
        </p:txBody>
      </p:sp>
      <p:sp>
        <p:nvSpPr>
          <p:cNvPr id="755" name="Google Shape;755;p107"/>
          <p:cNvSpPr txBox="1"/>
          <p:nvPr>
            <p:ph idx="1" type="body"/>
          </p:nvPr>
        </p:nvSpPr>
        <p:spPr>
          <a:xfrm>
            <a:off x="630000" y="1125919"/>
            <a:ext cx="7884000" cy="3167100"/>
          </a:xfrm>
          <a:prstGeom prst="rect">
            <a:avLst/>
          </a:prstGeom>
          <a:noFill/>
          <a:ln>
            <a:noFill/>
          </a:ln>
        </p:spPr>
        <p:txBody>
          <a:bodyPr anchorCtr="0" anchor="t" bIns="34275" lIns="0" spcFirstLastPara="1" rIns="68575" wrap="square" tIns="35100">
            <a:noAutofit/>
          </a:bodyPr>
          <a:lstStyle/>
          <a:p>
            <a:pPr indent="-273050" lvl="0" marL="342900" marR="0" rtl="0" algn="l">
              <a:lnSpc>
                <a:spcPct val="115000"/>
              </a:lnSpc>
              <a:spcBef>
                <a:spcPts val="0"/>
              </a:spcBef>
              <a:spcAft>
                <a:spcPts val="0"/>
              </a:spcAft>
              <a:buClr>
                <a:srgbClr val="000000"/>
              </a:buClr>
              <a:buSzPts val="1700"/>
              <a:buFont typeface="Courier New"/>
              <a:buChar char="●"/>
            </a:pPr>
            <a:r>
              <a:rPr lang="en-US" sz="1700">
                <a:solidFill>
                  <a:srgbClr val="000000"/>
                </a:solidFill>
              </a:rPr>
              <a:t>attributes of a data source</a:t>
            </a:r>
            <a:endParaRPr sz="1700">
              <a:solidFill>
                <a:srgbClr val="000000"/>
              </a:solidFill>
            </a:endParaRPr>
          </a:p>
          <a:p>
            <a:pPr indent="-273050" lvl="1" marL="685800" marR="0" rtl="0" algn="l">
              <a:lnSpc>
                <a:spcPct val="115000"/>
              </a:lnSpc>
              <a:spcBef>
                <a:spcPts val="0"/>
              </a:spcBef>
              <a:spcAft>
                <a:spcPts val="0"/>
              </a:spcAft>
              <a:buClr>
                <a:srgbClr val="000000"/>
              </a:buClr>
              <a:buSzPts val="1700"/>
              <a:buFont typeface="Consolas"/>
              <a:buChar char="○"/>
            </a:pPr>
            <a:r>
              <a:rPr b="1" lang="en-US">
                <a:solidFill>
                  <a:srgbClr val="000000"/>
                </a:solidFill>
                <a:latin typeface="Consolas"/>
                <a:ea typeface="Consolas"/>
                <a:cs typeface="Consolas"/>
                <a:sym typeface="Consolas"/>
              </a:rPr>
              <a:t>data.TYPE.NAME.ATTRIBUTE</a:t>
            </a:r>
            <a:endParaRPr b="1">
              <a:solidFill>
                <a:srgbClr val="000000"/>
              </a:solidFill>
              <a:latin typeface="Consolas"/>
              <a:ea typeface="Consolas"/>
              <a:cs typeface="Consolas"/>
              <a:sym typeface="Consolas"/>
            </a:endParaRPr>
          </a:p>
          <a:p>
            <a:pPr indent="-273050" lvl="1" marL="685800" marR="0" rtl="0" algn="l">
              <a:lnSpc>
                <a:spcPct val="115000"/>
              </a:lnSpc>
              <a:spcBef>
                <a:spcPts val="0"/>
              </a:spcBef>
              <a:spcAft>
                <a:spcPts val="0"/>
              </a:spcAft>
              <a:buClr>
                <a:srgbClr val="000000"/>
              </a:buClr>
              <a:buSzPts val="1700"/>
              <a:buFont typeface="Courier"/>
              <a:buChar char="○"/>
            </a:pPr>
            <a:r>
              <a:rPr b="1" lang="en-US">
                <a:solidFill>
                  <a:srgbClr val="000000"/>
                </a:solidFill>
                <a:latin typeface="Consolas"/>
                <a:ea typeface="Consolas"/>
                <a:cs typeface="Consolas"/>
                <a:sym typeface="Consolas"/>
              </a:rPr>
              <a:t>${data.aws_ami.ubuntu.id}</a:t>
            </a:r>
            <a:r>
              <a:rPr lang="en-US">
                <a:solidFill>
                  <a:srgbClr val="000000"/>
                </a:solidFill>
                <a:latin typeface="Consolas"/>
                <a:ea typeface="Consolas"/>
                <a:cs typeface="Consolas"/>
                <a:sym typeface="Consolas"/>
              </a:rPr>
              <a:t> </a:t>
            </a:r>
            <a:endParaRPr>
              <a:solidFill>
                <a:srgbClr val="000000"/>
              </a:solidFill>
              <a:latin typeface="Consolas"/>
              <a:ea typeface="Consolas"/>
              <a:cs typeface="Consolas"/>
              <a:sym typeface="Consolas"/>
            </a:endParaRPr>
          </a:p>
          <a:p>
            <a:pPr indent="-273050" lvl="2" marL="1028700" marR="0" rtl="0" algn="l">
              <a:lnSpc>
                <a:spcPct val="115000"/>
              </a:lnSpc>
              <a:spcBef>
                <a:spcPts val="0"/>
              </a:spcBef>
              <a:spcAft>
                <a:spcPts val="0"/>
              </a:spcAft>
              <a:buClr>
                <a:srgbClr val="000000"/>
              </a:buClr>
              <a:buSzPts val="1700"/>
              <a:buFont typeface="Courier New"/>
              <a:buChar char="■"/>
            </a:pPr>
            <a:r>
              <a:rPr lang="en-US" sz="1700">
                <a:solidFill>
                  <a:srgbClr val="000000"/>
                </a:solidFill>
              </a:rPr>
              <a:t>interpolate </a:t>
            </a:r>
            <a:r>
              <a:rPr b="1" lang="en-US" sz="1700">
                <a:solidFill>
                  <a:srgbClr val="000000"/>
                </a:solidFill>
                <a:latin typeface="Consolas"/>
                <a:ea typeface="Consolas"/>
                <a:cs typeface="Consolas"/>
                <a:sym typeface="Consolas"/>
              </a:rPr>
              <a:t>id</a:t>
            </a:r>
            <a:r>
              <a:rPr lang="en-US" sz="1700">
                <a:solidFill>
                  <a:srgbClr val="000000"/>
                </a:solidFill>
              </a:rPr>
              <a:t> attribute from the </a:t>
            </a:r>
            <a:r>
              <a:rPr b="1" lang="en-US" sz="1700">
                <a:solidFill>
                  <a:srgbClr val="000000"/>
                </a:solidFill>
                <a:latin typeface="Consolas"/>
                <a:ea typeface="Consolas"/>
                <a:cs typeface="Consolas"/>
                <a:sym typeface="Consolas"/>
              </a:rPr>
              <a:t>aws_ami</a:t>
            </a:r>
            <a:r>
              <a:rPr lang="en-US" sz="1700">
                <a:solidFill>
                  <a:srgbClr val="000000"/>
                </a:solidFill>
              </a:rPr>
              <a:t> data source </a:t>
            </a:r>
            <a:r>
              <a:rPr b="1" lang="en-US" sz="1700">
                <a:solidFill>
                  <a:srgbClr val="000000"/>
                </a:solidFill>
                <a:latin typeface="Consolas"/>
                <a:ea typeface="Consolas"/>
                <a:cs typeface="Consolas"/>
                <a:sym typeface="Consolas"/>
              </a:rPr>
              <a:t>ubuntu</a:t>
            </a:r>
            <a:endParaRPr b="1" sz="1700">
              <a:solidFill>
                <a:srgbClr val="000000"/>
              </a:solidFill>
              <a:latin typeface="Helvetica Neue"/>
              <a:ea typeface="Helvetica Neue"/>
              <a:cs typeface="Helvetica Neue"/>
              <a:sym typeface="Helvetica Neue"/>
            </a:endParaRPr>
          </a:p>
          <a:p>
            <a:pPr indent="-273050" lvl="2" marL="1028700" marR="0" rtl="0" algn="l">
              <a:lnSpc>
                <a:spcPct val="115000"/>
              </a:lnSpc>
              <a:spcBef>
                <a:spcPts val="0"/>
              </a:spcBef>
              <a:spcAft>
                <a:spcPts val="0"/>
              </a:spcAft>
              <a:buClr>
                <a:srgbClr val="000000"/>
              </a:buClr>
              <a:buSzPts val="1700"/>
              <a:buFont typeface="Courier New"/>
              <a:buChar char="■"/>
            </a:pPr>
            <a:r>
              <a:rPr lang="en-US" sz="1700">
                <a:solidFill>
                  <a:srgbClr val="000000"/>
                </a:solidFill>
              </a:rPr>
              <a:t>if data source has a </a:t>
            </a:r>
            <a:r>
              <a:rPr b="1" lang="en-US" sz="1700">
                <a:solidFill>
                  <a:srgbClr val="000000"/>
                </a:solidFill>
                <a:latin typeface="Consolas"/>
                <a:ea typeface="Consolas"/>
                <a:cs typeface="Consolas"/>
                <a:sym typeface="Consolas"/>
              </a:rPr>
              <a:t>count</a:t>
            </a:r>
            <a:r>
              <a:rPr lang="en-US" sz="1700">
                <a:solidFill>
                  <a:srgbClr val="000000"/>
                </a:solidFill>
              </a:rPr>
              <a:t> attribute set, access individual attributes with a zero-based index, e.g., </a:t>
            </a:r>
            <a:r>
              <a:rPr b="1" lang="en-US" sz="1700">
                <a:solidFill>
                  <a:srgbClr val="000000"/>
                </a:solidFill>
                <a:latin typeface="Consolas"/>
                <a:ea typeface="Consolas"/>
                <a:cs typeface="Consolas"/>
                <a:sym typeface="Consolas"/>
              </a:rPr>
              <a:t>${data.aws_subnet.example.0.cidr_block}</a:t>
            </a:r>
            <a:endParaRPr b="1" sz="1700">
              <a:solidFill>
                <a:srgbClr val="000000"/>
              </a:solidFill>
              <a:latin typeface="Consolas"/>
              <a:ea typeface="Consolas"/>
              <a:cs typeface="Consolas"/>
              <a:sym typeface="Consolas"/>
            </a:endParaRPr>
          </a:p>
          <a:p>
            <a:pPr indent="0" lvl="0" marL="1028700" rtl="0" algn="l">
              <a:lnSpc>
                <a:spcPct val="115000"/>
              </a:lnSpc>
              <a:spcBef>
                <a:spcPts val="0"/>
              </a:spcBef>
              <a:spcAft>
                <a:spcPts val="0"/>
              </a:spcAft>
              <a:buNone/>
            </a:pPr>
            <a:r>
              <a:rPr b="1" lang="en-US" sz="1700">
                <a:solidFill>
                  <a:schemeClr val="dk1"/>
                </a:solidFill>
                <a:latin typeface="Consolas"/>
                <a:ea typeface="Consolas"/>
                <a:cs typeface="Consolas"/>
                <a:sym typeface="Consolas"/>
              </a:rPr>
              <a:t>${data.aws_subnet.example[0].cidr_block} </a:t>
            </a:r>
            <a:r>
              <a:rPr lang="en-US" sz="1700">
                <a:solidFill>
                  <a:schemeClr val="dk1"/>
                </a:solidFill>
              </a:rPr>
              <a:t>(0.12)</a:t>
            </a:r>
            <a:endParaRPr sz="1700">
              <a:solidFill>
                <a:srgbClr val="000000"/>
              </a:solidFill>
            </a:endParaRPr>
          </a:p>
          <a:p>
            <a:pPr indent="-273050" lvl="2" marL="1028700" marR="0" rtl="0" algn="l">
              <a:lnSpc>
                <a:spcPct val="115000"/>
              </a:lnSpc>
              <a:spcBef>
                <a:spcPts val="0"/>
              </a:spcBef>
              <a:spcAft>
                <a:spcPts val="0"/>
              </a:spcAft>
              <a:buClr>
                <a:srgbClr val="000000"/>
              </a:buClr>
              <a:buSzPts val="1700"/>
              <a:buFont typeface="Courier New"/>
              <a:buChar char="■"/>
            </a:pPr>
            <a:r>
              <a:rPr lang="en-US" sz="1700">
                <a:solidFill>
                  <a:srgbClr val="000000"/>
                </a:solidFill>
              </a:rPr>
              <a:t>or use the splat syntax to get a list of all the attributes: </a:t>
            </a:r>
            <a:r>
              <a:rPr b="1" lang="en-US" sz="1700">
                <a:solidFill>
                  <a:srgbClr val="000000"/>
                </a:solidFill>
                <a:latin typeface="Consolas"/>
                <a:ea typeface="Consolas"/>
                <a:cs typeface="Consolas"/>
                <a:sym typeface="Consolas"/>
              </a:rPr>
              <a:t>${data.aws_subnet.example.*.cidr_block}</a:t>
            </a:r>
            <a:endParaRPr b="1" sz="1700">
              <a:solidFill>
                <a:srgbClr val="000000"/>
              </a:solidFill>
              <a:latin typeface="Consolas"/>
              <a:ea typeface="Consolas"/>
              <a:cs typeface="Consolas"/>
              <a:sym typeface="Consolas"/>
            </a:endParaRPr>
          </a:p>
          <a:p>
            <a:pPr indent="0" lvl="0" marL="1028700" marR="0" rtl="0" algn="l">
              <a:lnSpc>
                <a:spcPct val="115000"/>
              </a:lnSpc>
              <a:spcBef>
                <a:spcPts val="0"/>
              </a:spcBef>
              <a:spcAft>
                <a:spcPts val="0"/>
              </a:spcAft>
              <a:buNone/>
            </a:pPr>
            <a:r>
              <a:rPr b="1" lang="en-US" sz="1700">
                <a:solidFill>
                  <a:schemeClr val="dk1"/>
                </a:solidFill>
                <a:latin typeface="Consolas"/>
                <a:ea typeface="Consolas"/>
                <a:cs typeface="Consolas"/>
                <a:sym typeface="Consolas"/>
              </a:rPr>
              <a:t>${data.aws_subnet.example[*].cidr_block} </a:t>
            </a:r>
            <a:r>
              <a:rPr lang="en-US" sz="1700">
                <a:solidFill>
                  <a:schemeClr val="dk1"/>
                </a:solidFill>
              </a:rPr>
              <a:t>(0.12)</a:t>
            </a:r>
            <a:endParaRPr sz="1700">
              <a:solidFill>
                <a:schemeClr val="dk1"/>
              </a:solidFill>
            </a:endParaRPr>
          </a:p>
          <a:p>
            <a:pPr indent="0" lvl="0" marL="685800" marR="0" rtl="0" algn="l">
              <a:lnSpc>
                <a:spcPct val="115000"/>
              </a:lnSpc>
              <a:spcBef>
                <a:spcPts val="0"/>
              </a:spcBef>
              <a:spcAft>
                <a:spcPts val="0"/>
              </a:spcAft>
              <a:buNone/>
            </a:pPr>
            <a:r>
              <a:t/>
            </a:r>
            <a:endParaRPr b="1" sz="1700">
              <a:solidFill>
                <a:srgbClr val="000000"/>
              </a:solidFill>
              <a:latin typeface="Consolas"/>
              <a:ea typeface="Consolas"/>
              <a:cs typeface="Consolas"/>
              <a:sym typeface="Consolas"/>
            </a:endParaRPr>
          </a:p>
        </p:txBody>
      </p:sp>
      <p:sp>
        <p:nvSpPr>
          <p:cNvPr id="756" name="Google Shape;756;p107"/>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08"/>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Data Sources and Reference (cont’d) </a:t>
            </a:r>
            <a:endParaRPr b="1">
              <a:latin typeface="Helvetica Neue"/>
              <a:ea typeface="Helvetica Neue"/>
              <a:cs typeface="Helvetica Neue"/>
              <a:sym typeface="Helvetica Neue"/>
            </a:endParaRPr>
          </a:p>
        </p:txBody>
      </p:sp>
      <p:sp>
        <p:nvSpPr>
          <p:cNvPr id="762" name="Google Shape;762;p108"/>
          <p:cNvSpPr txBox="1"/>
          <p:nvPr>
            <p:ph idx="1" type="body"/>
          </p:nvPr>
        </p:nvSpPr>
        <p:spPr>
          <a:xfrm>
            <a:off x="630000" y="1230356"/>
            <a:ext cx="7884000" cy="31671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Font typeface="Courier New"/>
              <a:buChar char="●"/>
            </a:pPr>
            <a:r>
              <a:rPr lang="en-US" sz="1800">
                <a:solidFill>
                  <a:srgbClr val="000000"/>
                </a:solidFill>
              </a:rPr>
              <a:t>Referencing values output from another module</a:t>
            </a:r>
            <a:endParaRPr sz="1800">
              <a:solidFill>
                <a:srgbClr val="000000"/>
              </a:solidFill>
            </a:endParaRPr>
          </a:p>
          <a:p>
            <a:pPr indent="-279400" lvl="1" marL="685800" marR="0" rtl="0" algn="l">
              <a:lnSpc>
                <a:spcPct val="115000"/>
              </a:lnSpc>
              <a:spcBef>
                <a:spcPts val="0"/>
              </a:spcBef>
              <a:spcAft>
                <a:spcPts val="0"/>
              </a:spcAft>
              <a:buClr>
                <a:srgbClr val="000000"/>
              </a:buClr>
              <a:buSzPts val="1800"/>
              <a:buFont typeface="Consolas"/>
              <a:buChar char="○"/>
            </a:pPr>
            <a:r>
              <a:rPr b="1" lang="en-US" sz="1800">
                <a:solidFill>
                  <a:srgbClr val="000000"/>
                </a:solidFill>
                <a:latin typeface="Consolas"/>
                <a:ea typeface="Consolas"/>
                <a:cs typeface="Consolas"/>
                <a:sym typeface="Consolas"/>
              </a:rPr>
              <a:t>module.MODULE_NAME.MODULE_OUTPUT_NAME</a:t>
            </a:r>
            <a:endParaRPr b="1" sz="1800">
              <a:solidFill>
                <a:srgbClr val="000000"/>
              </a:solidFill>
              <a:latin typeface="Consolas"/>
              <a:ea typeface="Consolas"/>
              <a:cs typeface="Consolas"/>
              <a:sym typeface="Consolas"/>
            </a:endParaRPr>
          </a:p>
        </p:txBody>
      </p:sp>
      <p:sp>
        <p:nvSpPr>
          <p:cNvPr id="763" name="Google Shape;763;p108"/>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09"/>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Resource Example w/Conditional</a:t>
            </a:r>
            <a:endParaRPr b="1">
              <a:latin typeface="Helvetica Neue"/>
              <a:ea typeface="Helvetica Neue"/>
              <a:cs typeface="Helvetica Neue"/>
              <a:sym typeface="Helvetica Neue"/>
            </a:endParaRPr>
          </a:p>
        </p:txBody>
      </p:sp>
      <p:sp>
        <p:nvSpPr>
          <p:cNvPr id="769" name="Google Shape;769;p109"/>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770" name="Google Shape;770;p109"/>
          <p:cNvSpPr txBox="1"/>
          <p:nvPr>
            <p:ph idx="1" type="body"/>
          </p:nvPr>
        </p:nvSpPr>
        <p:spPr>
          <a:xfrm>
            <a:off x="0" y="924075"/>
            <a:ext cx="9144000" cy="3978900"/>
          </a:xfrm>
          <a:prstGeom prst="rect">
            <a:avLst/>
          </a:prstGeom>
          <a:solidFill>
            <a:srgbClr val="000000"/>
          </a:solidFill>
          <a:ln>
            <a:noFill/>
          </a:ln>
        </p:spPr>
        <p:txBody>
          <a:bodyPr anchorCtr="0" anchor="t" bIns="308600" lIns="342900" spcFirstLastPara="1" rIns="342900" wrap="square" tIns="308600">
            <a:noAutofit/>
          </a:bodyPr>
          <a:lstStyle/>
          <a:p>
            <a:pPr indent="0" lvl="0" marL="0" rtl="0" algn="l">
              <a:spcBef>
                <a:spcPts val="0"/>
              </a:spcBef>
              <a:spcAft>
                <a:spcPts val="0"/>
              </a:spcAft>
              <a:buNone/>
            </a:pPr>
            <a:r>
              <a:t/>
            </a:r>
            <a:endParaRPr b="1" sz="2000">
              <a:solidFill>
                <a:srgbClr val="FF9900"/>
              </a:solidFill>
              <a:latin typeface="Courier"/>
              <a:ea typeface="Courier"/>
              <a:cs typeface="Courier"/>
              <a:sym typeface="Courier"/>
            </a:endParaRPr>
          </a:p>
          <a:p>
            <a:pPr indent="0" lvl="0" marL="0" rtl="0" algn="l">
              <a:spcBef>
                <a:spcPts val="0"/>
              </a:spcBef>
              <a:spcAft>
                <a:spcPts val="0"/>
              </a:spcAft>
              <a:buNone/>
            </a:pPr>
            <a:r>
              <a:rPr b="1" lang="en-US" sz="2000">
                <a:solidFill>
                  <a:srgbClr val="FF9900"/>
                </a:solidFill>
                <a:latin typeface="Courier"/>
                <a:ea typeface="Courier"/>
                <a:cs typeface="Courier"/>
                <a:sym typeface="Courier"/>
              </a:rPr>
              <a:t>resource</a:t>
            </a:r>
            <a:r>
              <a:rPr b="1" lang="en-US" sz="2000">
                <a:solidFill>
                  <a:srgbClr val="FFFFFF"/>
                </a:solidFill>
                <a:latin typeface="Courier"/>
                <a:ea typeface="Courier"/>
                <a:cs typeface="Courier"/>
                <a:sym typeface="Courier"/>
              </a:rPr>
              <a:t> </a:t>
            </a:r>
            <a:r>
              <a:rPr b="1" lang="en-US" sz="2000">
                <a:solidFill>
                  <a:srgbClr val="6FA8DC"/>
                </a:solidFill>
                <a:latin typeface="Courier"/>
                <a:ea typeface="Courier"/>
                <a:cs typeface="Courier"/>
                <a:sym typeface="Courier"/>
              </a:rPr>
              <a:t>“aws_instance” “web”</a:t>
            </a:r>
            <a:r>
              <a:rPr b="1" lang="en-US" sz="2000">
                <a:solidFill>
                  <a:srgbClr val="FFFFFF"/>
                </a:solidFill>
                <a:latin typeface="Courier"/>
                <a:ea typeface="Courier"/>
                <a:cs typeface="Courier"/>
                <a:sym typeface="Courier"/>
              </a:rPr>
              <a:t> </a:t>
            </a:r>
            <a:r>
              <a:rPr b="1" lang="en-US" sz="2000">
                <a:solidFill>
                  <a:srgbClr val="C9DAF8"/>
                </a:solidFill>
                <a:latin typeface="Courier"/>
                <a:ea typeface="Courier"/>
                <a:cs typeface="Courier"/>
                <a:sym typeface="Courier"/>
              </a:rPr>
              <a:t>{</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ami</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a:t>
            </a:r>
            <a:r>
              <a:rPr b="1" lang="en-US" sz="2000">
                <a:solidFill>
                  <a:srgbClr val="C9DAF8"/>
                </a:solidFill>
                <a:latin typeface="Courier"/>
                <a:ea typeface="Courier"/>
                <a:cs typeface="Courier"/>
                <a:sym typeface="Courier"/>
              </a:rPr>
              <a:t>${var.</a:t>
            </a:r>
            <a:r>
              <a:rPr b="1" lang="en-US" sz="2000">
                <a:solidFill>
                  <a:srgbClr val="8E7CC3"/>
                </a:solidFill>
                <a:latin typeface="Courier"/>
                <a:ea typeface="Courier"/>
                <a:cs typeface="Courier"/>
                <a:sym typeface="Courier"/>
              </a:rPr>
              <a:t>ami</a:t>
            </a:r>
            <a:r>
              <a:rPr b="1" lang="en-US" sz="2000">
                <a:solidFill>
                  <a:srgbClr val="C9DAF8"/>
                </a:solidFill>
                <a:latin typeface="Courier"/>
                <a:ea typeface="Courier"/>
                <a:cs typeface="Courier"/>
                <a:sym typeface="Courier"/>
              </a:rPr>
              <a:t>}</a:t>
            </a:r>
            <a:r>
              <a:rPr b="1" lang="en-US" sz="2000">
                <a:solidFill>
                  <a:srgbClr val="6AA84F"/>
                </a:solidFill>
                <a:latin typeface="Courier"/>
                <a:ea typeface="Courier"/>
                <a:cs typeface="Courier"/>
                <a:sym typeface="Courier"/>
              </a:rPr>
              <a:t>“</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instance_type</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a:t>
            </a:r>
            <a:r>
              <a:rPr b="1" lang="en-US" sz="2000">
                <a:solidFill>
                  <a:srgbClr val="C9DAF8"/>
                </a:solidFill>
                <a:latin typeface="Courier"/>
                <a:ea typeface="Courier"/>
                <a:cs typeface="Courier"/>
                <a:sym typeface="Courier"/>
              </a:rPr>
              <a:t>${var.</a:t>
            </a:r>
            <a:r>
              <a:rPr b="1" lang="en-US" sz="2000">
                <a:solidFill>
                  <a:srgbClr val="8E7CC3"/>
                </a:solidFill>
                <a:latin typeface="Courier"/>
                <a:ea typeface="Courier"/>
                <a:cs typeface="Courier"/>
                <a:sym typeface="Courier"/>
              </a:rPr>
              <a:t>instance_type</a:t>
            </a:r>
            <a:r>
              <a:rPr b="1" lang="en-US" sz="2000">
                <a:solidFill>
                  <a:srgbClr val="C9DAF8"/>
                </a:solidFill>
                <a:latin typeface="Courier"/>
                <a:ea typeface="Courier"/>
                <a:cs typeface="Courier"/>
                <a:sym typeface="Courier"/>
              </a:rPr>
              <a:t>}</a:t>
            </a:r>
            <a:r>
              <a:rPr b="1" lang="en-US" sz="2000">
                <a:solidFill>
                  <a:srgbClr val="6AA84F"/>
                </a:solidFill>
                <a:latin typeface="Courier"/>
                <a:ea typeface="Courier"/>
                <a:cs typeface="Courier"/>
                <a:sym typeface="Courier"/>
              </a:rPr>
              <a:t>”</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tags</a:t>
            </a: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r>
              <a:rPr b="1" lang="en-US" sz="2000">
                <a:solidFill>
                  <a:srgbClr val="8E7CC3"/>
                </a:solidFill>
                <a:latin typeface="Courier"/>
                <a:ea typeface="Courier"/>
                <a:cs typeface="Courier"/>
                <a:sym typeface="Courier"/>
              </a:rPr>
              <a:t>Name</a:t>
            </a:r>
            <a:r>
              <a:rPr b="1" lang="en-US" sz="2000">
                <a:solidFill>
                  <a:srgbClr val="C9DAF8"/>
                </a:solidFill>
                <a:latin typeface="Courier"/>
                <a:ea typeface="Courier"/>
                <a:cs typeface="Courier"/>
                <a:sym typeface="Courier"/>
              </a:rPr>
              <a:t> = </a:t>
            </a:r>
            <a:r>
              <a:rPr b="1" lang="en-US" sz="2000">
                <a:solidFill>
                  <a:srgbClr val="6AA84F"/>
                </a:solidFill>
                <a:latin typeface="Courier"/>
                <a:ea typeface="Courier"/>
                <a:cs typeface="Courier"/>
                <a:sym typeface="Courier"/>
              </a:rPr>
              <a:t>“</a:t>
            </a:r>
            <a:r>
              <a:rPr b="1" lang="en-US" sz="2000">
                <a:solidFill>
                  <a:srgbClr val="C9DAF8"/>
                </a:solidFill>
                <a:latin typeface="Courier"/>
                <a:ea typeface="Courier"/>
                <a:cs typeface="Courier"/>
                <a:sym typeface="Courier"/>
              </a:rPr>
              <a:t>${var.</a:t>
            </a:r>
            <a:r>
              <a:rPr b="1" lang="en-US" sz="2000">
                <a:solidFill>
                  <a:srgbClr val="8E7CC3"/>
                </a:solidFill>
                <a:latin typeface="Courier"/>
                <a:ea typeface="Courier"/>
                <a:cs typeface="Courier"/>
                <a:sym typeface="Courier"/>
              </a:rPr>
              <a:t>env </a:t>
            </a:r>
            <a:r>
              <a:rPr b="1" lang="en-US" sz="2000">
                <a:solidFill>
                  <a:srgbClr val="C9DAF8"/>
                </a:solidFill>
                <a:latin typeface="Courier"/>
                <a:ea typeface="Courier"/>
                <a:cs typeface="Courier"/>
                <a:sym typeface="Courier"/>
              </a:rPr>
              <a:t>==</a:t>
            </a:r>
            <a:r>
              <a:rPr b="1" lang="en-US" sz="2000">
                <a:solidFill>
                  <a:srgbClr val="8E7CC3"/>
                </a:solidFill>
                <a:latin typeface="Courier"/>
                <a:ea typeface="Courier"/>
                <a:cs typeface="Courier"/>
                <a:sym typeface="Courier"/>
              </a:rPr>
              <a:t> </a:t>
            </a:r>
            <a:r>
              <a:rPr b="1" lang="en-US" sz="2000">
                <a:solidFill>
                  <a:srgbClr val="6AA84F"/>
                </a:solidFill>
                <a:latin typeface="Courier"/>
                <a:ea typeface="Courier"/>
                <a:cs typeface="Courier"/>
                <a:sym typeface="Courier"/>
              </a:rPr>
              <a:t>“production”</a:t>
            </a:r>
            <a:r>
              <a:rPr b="1" lang="en-US" sz="2000">
                <a:solidFill>
                  <a:srgbClr val="8E7CC3"/>
                </a:solidFill>
                <a:latin typeface="Courier"/>
                <a:ea typeface="Courier"/>
                <a:cs typeface="Courier"/>
                <a:sym typeface="Courier"/>
              </a:rPr>
              <a:t> </a:t>
            </a:r>
            <a:r>
              <a:rPr b="1" lang="en-US" sz="2000">
                <a:solidFill>
                  <a:srgbClr val="C9DAF8"/>
                </a:solidFill>
                <a:latin typeface="Courier"/>
                <a:ea typeface="Courier"/>
                <a:cs typeface="Courier"/>
                <a:sym typeface="Courier"/>
              </a:rPr>
              <a:t>?</a:t>
            </a:r>
            <a:r>
              <a:rPr b="1" lang="en-US" sz="2000">
                <a:solidFill>
                  <a:srgbClr val="8E7CC3"/>
                </a:solidFill>
                <a:latin typeface="Courier"/>
                <a:ea typeface="Courier"/>
                <a:cs typeface="Courier"/>
                <a:sym typeface="Courier"/>
              </a:rPr>
              <a:t> </a:t>
            </a:r>
            <a:r>
              <a:rPr b="1" lang="en-US" sz="2000">
                <a:solidFill>
                  <a:srgbClr val="6AA84F"/>
                </a:solidFill>
                <a:latin typeface="Courier"/>
                <a:ea typeface="Courier"/>
                <a:cs typeface="Courier"/>
                <a:sym typeface="Courier"/>
              </a:rPr>
              <a:t>“production-web”</a:t>
            </a:r>
            <a:r>
              <a:rPr b="1" lang="en-US" sz="2000">
                <a:solidFill>
                  <a:srgbClr val="8E7CC3"/>
                </a:solidFill>
                <a:latin typeface="Courier"/>
                <a:ea typeface="Courier"/>
                <a:cs typeface="Courier"/>
                <a:sym typeface="Courier"/>
              </a:rPr>
              <a:t> </a:t>
            </a:r>
            <a:r>
              <a:rPr b="1" lang="en-US" sz="2000">
                <a:solidFill>
                  <a:srgbClr val="C9DAF8"/>
                </a:solidFill>
                <a:latin typeface="Courier"/>
                <a:ea typeface="Courier"/>
                <a:cs typeface="Courier"/>
                <a:sym typeface="Courier"/>
              </a:rPr>
              <a:t>:</a:t>
            </a:r>
            <a:r>
              <a:rPr b="1" lang="en-US" sz="2000">
                <a:solidFill>
                  <a:srgbClr val="8E7CC3"/>
                </a:solidFill>
                <a:latin typeface="Courier"/>
                <a:ea typeface="Courier"/>
                <a:cs typeface="Courier"/>
                <a:sym typeface="Courier"/>
              </a:rPr>
              <a:t> </a:t>
            </a:r>
            <a:r>
              <a:rPr b="1" lang="en-US" sz="2000">
                <a:solidFill>
                  <a:srgbClr val="6AA84F"/>
                </a:solidFill>
                <a:latin typeface="Courier"/>
                <a:ea typeface="Courier"/>
                <a:cs typeface="Courier"/>
                <a:sym typeface="Courier"/>
              </a:rPr>
              <a:t>“staging-web”</a:t>
            </a:r>
            <a:r>
              <a:rPr b="1" lang="en-US" sz="2000">
                <a:solidFill>
                  <a:srgbClr val="8E7CC3"/>
                </a:solidFill>
                <a:latin typeface="Courier"/>
                <a:ea typeface="Courier"/>
                <a:cs typeface="Courier"/>
                <a:sym typeface="Courier"/>
              </a:rPr>
              <a:t> </a:t>
            </a:r>
            <a:r>
              <a:rPr b="1" lang="en-US" sz="2000">
                <a:solidFill>
                  <a:srgbClr val="C9DAF8"/>
                </a:solidFill>
                <a:latin typeface="Courier"/>
                <a:ea typeface="Courier"/>
                <a:cs typeface="Courier"/>
                <a:sym typeface="Courier"/>
              </a:rPr>
              <a:t>}</a:t>
            </a:r>
            <a:r>
              <a:rPr b="1" lang="en-US" sz="2000">
                <a:solidFill>
                  <a:srgbClr val="6AA84F"/>
                </a:solidFill>
                <a:latin typeface="Courier"/>
                <a:ea typeface="Courier"/>
                <a:cs typeface="Courier"/>
                <a:sym typeface="Courier"/>
              </a:rPr>
              <a:t>”</a:t>
            </a:r>
            <a:endParaRPr b="1" sz="2000">
              <a:solidFill>
                <a:srgbClr val="6AA84F"/>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  }</a:t>
            </a:r>
            <a:endParaRPr b="1" sz="2000">
              <a:solidFill>
                <a:srgbClr val="C9DAF8"/>
              </a:solidFill>
              <a:latin typeface="Courier"/>
              <a:ea typeface="Courier"/>
              <a:cs typeface="Courier"/>
              <a:sym typeface="Courier"/>
            </a:endParaRPr>
          </a:p>
          <a:p>
            <a:pPr indent="0" lvl="0" marL="0" rtl="0" algn="l">
              <a:spcBef>
                <a:spcPts val="0"/>
              </a:spcBef>
              <a:spcAft>
                <a:spcPts val="0"/>
              </a:spcAft>
              <a:buNone/>
            </a:pPr>
            <a:r>
              <a:rPr b="1" lang="en-US" sz="2000">
                <a:solidFill>
                  <a:srgbClr val="C9DAF8"/>
                </a:solidFill>
                <a:latin typeface="Courier"/>
                <a:ea typeface="Courier"/>
                <a:cs typeface="Courier"/>
                <a:sym typeface="Courier"/>
              </a:rPr>
              <a:t>}</a:t>
            </a:r>
            <a:endParaRPr b="1" sz="2000">
              <a:solidFill>
                <a:srgbClr val="FF9900"/>
              </a:solidFill>
              <a:latin typeface="Courier"/>
              <a:ea typeface="Courier"/>
              <a:cs typeface="Courier"/>
              <a:sym typeface="Courie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10"/>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1800">
                <a:latin typeface="Helvetica Neue"/>
                <a:ea typeface="Helvetica Neue"/>
                <a:cs typeface="Helvetica Neue"/>
                <a:sym typeface="Helvetica Neue"/>
              </a:rPr>
              <a:t>Exercise 8: Understanding &amp; Manipulating Data/Variables</a:t>
            </a:r>
            <a:endParaRPr b="1" sz="1800">
              <a:latin typeface="Helvetica Neue"/>
              <a:ea typeface="Helvetica Neue"/>
              <a:cs typeface="Helvetica Neue"/>
              <a:sym typeface="Helvetica Neue"/>
            </a:endParaRPr>
          </a:p>
        </p:txBody>
      </p:sp>
      <p:sp>
        <p:nvSpPr>
          <p:cNvPr id="776" name="Google Shape;776;p110"/>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8</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777" name="Google Shape;777;p110"/>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11"/>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83" name="Google Shape;783;p111"/>
          <p:cNvSpPr txBox="1"/>
          <p:nvPr>
            <p:ph idx="1" type="body"/>
          </p:nvPr>
        </p:nvSpPr>
        <p:spPr>
          <a:xfrm>
            <a:off x="630000" y="1114013"/>
            <a:ext cx="7884000" cy="3460200"/>
          </a:xfrm>
          <a:prstGeom prst="rect">
            <a:avLst/>
          </a:prstGeom>
          <a:noFill/>
          <a:ln>
            <a:noFill/>
          </a:ln>
        </p:spPr>
        <p:txBody>
          <a:bodyPr anchorCtr="0" anchor="t" bIns="34275" lIns="0" spcFirstLastPara="1" rIns="68575" wrap="square" tIns="35100">
            <a:noAutofit/>
          </a:bodyPr>
          <a:lstStyle/>
          <a:p>
            <a:pPr indent="-279400" lvl="0" marL="342900" marR="0" rtl="0" algn="l">
              <a:lnSpc>
                <a:spcPct val="115000"/>
              </a:lnSpc>
              <a:spcBef>
                <a:spcPts val="0"/>
              </a:spcBef>
              <a:spcAft>
                <a:spcPts val="0"/>
              </a:spcAft>
              <a:buClr>
                <a:srgbClr val="000000"/>
              </a:buClr>
              <a:buSzPts val="1800"/>
              <a:buChar char="●"/>
            </a:pPr>
            <a:r>
              <a:rPr lang="en-US">
                <a:solidFill>
                  <a:srgbClr val="000000"/>
                </a:solidFill>
              </a:rPr>
              <a:t>configuration drift</a:t>
            </a:r>
            <a:endParaRPr>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things change!</a:t>
            </a:r>
            <a:endParaRPr sz="1800">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Terraform can bring those things back in line naturally</a:t>
            </a:r>
            <a:endParaRPr sz="1800">
              <a:solidFill>
                <a:srgbClr val="000000"/>
              </a:solidFill>
            </a:endParaRPr>
          </a:p>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plan</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when executing a plan, Terraform can output machine readable syntax (exit codes) that can be used to monitor for manual infra changes</a:t>
            </a:r>
            <a:endParaRPr sz="1800">
              <a:solidFill>
                <a:srgbClr val="000000"/>
              </a:solidFill>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if the infra changes, plans will suddenly detect drift and inform alarms</a:t>
            </a:r>
            <a:endParaRPr sz="1800">
              <a:solidFill>
                <a:srgbClr val="000000"/>
              </a:solidFill>
            </a:endParaRPr>
          </a:p>
          <a:p>
            <a:pPr indent="-279400" lvl="0" marL="342900" marR="0" rtl="0" algn="l">
              <a:lnSpc>
                <a:spcPct val="115000"/>
              </a:lnSpc>
              <a:spcBef>
                <a:spcPts val="0"/>
              </a:spcBef>
              <a:spcAft>
                <a:spcPts val="0"/>
              </a:spcAft>
              <a:buClr>
                <a:srgbClr val="000000"/>
              </a:buClr>
              <a:buSzPts val="1800"/>
              <a:buFont typeface="Consolas"/>
              <a:buChar char="●"/>
            </a:pPr>
            <a:r>
              <a:rPr b="1" lang="en-US">
                <a:solidFill>
                  <a:srgbClr val="000000"/>
                </a:solidFill>
                <a:latin typeface="Consolas"/>
                <a:ea typeface="Consolas"/>
                <a:cs typeface="Consolas"/>
                <a:sym typeface="Consolas"/>
              </a:rPr>
              <a:t>apply</a:t>
            </a:r>
            <a:endParaRPr b="1">
              <a:solidFill>
                <a:srgbClr val="000000"/>
              </a:solidFill>
              <a:latin typeface="Consolas"/>
              <a:ea typeface="Consolas"/>
              <a:cs typeface="Consolas"/>
              <a:sym typeface="Consolas"/>
            </a:endParaRPr>
          </a:p>
          <a:p>
            <a:pPr indent="-279400" lvl="1" marL="685800" marR="0" rtl="0" algn="l">
              <a:lnSpc>
                <a:spcPct val="115000"/>
              </a:lnSpc>
              <a:spcBef>
                <a:spcPts val="0"/>
              </a:spcBef>
              <a:spcAft>
                <a:spcPts val="0"/>
              </a:spcAft>
              <a:buClr>
                <a:srgbClr val="000000"/>
              </a:buClr>
              <a:buSzPts val="1800"/>
              <a:buChar char="○"/>
            </a:pPr>
            <a:r>
              <a:rPr lang="en-US" sz="1800">
                <a:solidFill>
                  <a:srgbClr val="000000"/>
                </a:solidFill>
              </a:rPr>
              <a:t>thanks to Terraform’s idempotency, corrections are natural and easy</a:t>
            </a:r>
            <a:endParaRPr sz="1800">
              <a:solidFill>
                <a:srgbClr val="000000"/>
              </a:solidFill>
            </a:endParaRPr>
          </a:p>
        </p:txBody>
      </p:sp>
      <p:sp>
        <p:nvSpPr>
          <p:cNvPr id="784" name="Google Shape;784;p111"/>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12"/>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90" name="Google Shape;790;p112"/>
          <p:cNvSpPr txBox="1"/>
          <p:nvPr>
            <p:ph idx="1" type="body"/>
          </p:nvPr>
        </p:nvSpPr>
        <p:spPr>
          <a:xfrm>
            <a:off x="630000" y="1345275"/>
            <a:ext cx="7884000" cy="2962800"/>
          </a:xfrm>
          <a:prstGeom prst="rect">
            <a:avLst/>
          </a:prstGeom>
          <a:noFill/>
          <a:ln>
            <a:noFill/>
          </a:ln>
        </p:spPr>
        <p:txBody>
          <a:bodyPr anchorCtr="0" anchor="t" bIns="34275" lIns="0" spcFirstLastPara="1" rIns="68575" wrap="square" tIns="35100">
            <a:noAutofit/>
          </a:bodyPr>
          <a:lstStyle/>
          <a:p>
            <a:pPr indent="-311150" lvl="0" marL="342900" marR="0" rtl="0" algn="l">
              <a:lnSpc>
                <a:spcPct val="115000"/>
              </a:lnSpc>
              <a:spcBef>
                <a:spcPts val="0"/>
              </a:spcBef>
              <a:spcAft>
                <a:spcPts val="0"/>
              </a:spcAft>
              <a:buClr>
                <a:srgbClr val="000000"/>
              </a:buClr>
              <a:buSzPts val="2300"/>
              <a:buChar char="●"/>
            </a:pPr>
            <a:r>
              <a:rPr lang="en-US">
                <a:solidFill>
                  <a:srgbClr val="000000"/>
                </a:solidFill>
              </a:rPr>
              <a:t>what if we want to keep the changes?</a:t>
            </a:r>
            <a:endParaRPr>
              <a:solidFill>
                <a:srgbClr val="000000"/>
              </a:solidFill>
            </a:endParaRPr>
          </a:p>
          <a:p>
            <a:pPr indent="-311150" lvl="0" marL="342900" marR="0" rtl="0" algn="l">
              <a:lnSpc>
                <a:spcPct val="115000"/>
              </a:lnSpc>
              <a:spcBef>
                <a:spcPts val="0"/>
              </a:spcBef>
              <a:spcAft>
                <a:spcPts val="0"/>
              </a:spcAft>
              <a:buClr>
                <a:srgbClr val="000000"/>
              </a:buClr>
              <a:buSzPts val="2300"/>
              <a:buChar char="●"/>
            </a:pPr>
            <a:r>
              <a:rPr lang="en-US">
                <a:solidFill>
                  <a:srgbClr val="000000"/>
                </a:solidFill>
              </a:rPr>
              <a:t>you can import them</a:t>
            </a:r>
            <a:endParaRPr>
              <a:solidFill>
                <a:srgbClr val="000000"/>
              </a:solidFill>
            </a:endParaRPr>
          </a:p>
          <a:p>
            <a:pPr indent="-311150" lvl="1" marL="685800" marR="0" rtl="0" algn="l">
              <a:lnSpc>
                <a:spcPct val="115000"/>
              </a:lnSpc>
              <a:spcBef>
                <a:spcPts val="0"/>
              </a:spcBef>
              <a:spcAft>
                <a:spcPts val="0"/>
              </a:spcAft>
              <a:buClr>
                <a:srgbClr val="000000"/>
              </a:buClr>
              <a:buSzPts val="2300"/>
              <a:buChar char="○"/>
            </a:pPr>
            <a:r>
              <a:rPr lang="en-US">
                <a:solidFill>
                  <a:srgbClr val="000000"/>
                </a:solidFill>
              </a:rPr>
              <a:t>use </a:t>
            </a:r>
            <a:r>
              <a:rPr b="1" lang="en-US">
                <a:solidFill>
                  <a:srgbClr val="000000"/>
                </a:solidFill>
                <a:latin typeface="Consolas"/>
                <a:ea typeface="Consolas"/>
                <a:cs typeface="Consolas"/>
                <a:sym typeface="Consolas"/>
              </a:rPr>
              <a:t>terraform import</a:t>
            </a:r>
            <a:r>
              <a:rPr lang="en-US">
                <a:solidFill>
                  <a:srgbClr val="000000"/>
                </a:solidFill>
              </a:rPr>
              <a:t> to pull in the changes to the state</a:t>
            </a:r>
            <a:endParaRPr>
              <a:solidFill>
                <a:srgbClr val="000000"/>
              </a:solidFill>
            </a:endParaRPr>
          </a:p>
          <a:p>
            <a:pPr indent="-311150" lvl="1" marL="685800" marR="0" rtl="0" algn="l">
              <a:lnSpc>
                <a:spcPct val="115000"/>
              </a:lnSpc>
              <a:spcBef>
                <a:spcPts val="0"/>
              </a:spcBef>
              <a:spcAft>
                <a:spcPts val="0"/>
              </a:spcAft>
              <a:buClr>
                <a:srgbClr val="000000"/>
              </a:buClr>
              <a:buSzPts val="2300"/>
              <a:buChar char="○"/>
            </a:pPr>
            <a:r>
              <a:rPr lang="en-US">
                <a:solidFill>
                  <a:srgbClr val="000000"/>
                </a:solidFill>
              </a:rPr>
              <a:t>must also change the Terraform config to match any changes</a:t>
            </a:r>
            <a:endParaRPr>
              <a:solidFill>
                <a:srgbClr val="000000"/>
              </a:solidFill>
            </a:endParaRPr>
          </a:p>
          <a:p>
            <a:pPr indent="-311150" lvl="1" marL="685800" marR="0" rtl="0" algn="l">
              <a:lnSpc>
                <a:spcPct val="115000"/>
              </a:lnSpc>
              <a:spcBef>
                <a:spcPts val="0"/>
              </a:spcBef>
              <a:spcAft>
                <a:spcPts val="0"/>
              </a:spcAft>
              <a:buClr>
                <a:srgbClr val="000000"/>
              </a:buClr>
              <a:buSzPts val="2300"/>
              <a:buChar char="○"/>
            </a:pPr>
            <a:r>
              <a:rPr lang="en-US">
                <a:solidFill>
                  <a:srgbClr val="000000"/>
                </a:solidFill>
              </a:rPr>
              <a:t>if you have a clean plan with no planned changes, you were successful</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US">
                <a:solidFill>
                  <a:srgbClr val="000000"/>
                </a:solidFill>
              </a:rPr>
              <a:t>e.g., </a:t>
            </a:r>
            <a:endParaRPr>
              <a:solidFill>
                <a:srgbClr val="000000"/>
              </a:solidFill>
            </a:endParaRPr>
          </a:p>
          <a:p>
            <a:pPr indent="0" lvl="0" marL="685800" marR="0" rtl="0" algn="l">
              <a:lnSpc>
                <a:spcPct val="115000"/>
              </a:lnSpc>
              <a:spcBef>
                <a:spcPts val="0"/>
              </a:spcBef>
              <a:spcAft>
                <a:spcPts val="0"/>
              </a:spcAft>
              <a:buNone/>
            </a:pPr>
            <a:r>
              <a:rPr b="1" lang="en-US">
                <a:solidFill>
                  <a:srgbClr val="000000"/>
                </a:solidFill>
                <a:latin typeface="Consolas"/>
                <a:ea typeface="Consolas"/>
                <a:cs typeface="Consolas"/>
                <a:sym typeface="Consolas"/>
              </a:rPr>
              <a:t>terraform import aws_instance.my_instance i-abcd1234</a:t>
            </a:r>
            <a:endParaRPr b="1">
              <a:solidFill>
                <a:srgbClr val="000000"/>
              </a:solidFill>
              <a:latin typeface="Consolas"/>
              <a:ea typeface="Consolas"/>
              <a:cs typeface="Consolas"/>
              <a:sym typeface="Consolas"/>
            </a:endParaRPr>
          </a:p>
        </p:txBody>
      </p:sp>
      <p:sp>
        <p:nvSpPr>
          <p:cNvPr id="791" name="Google Shape;791;p112"/>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13"/>
          <p:cNvSpPr txBox="1"/>
          <p:nvPr>
            <p:ph idx="12" type="sldNum"/>
          </p:nvPr>
        </p:nvSpPr>
        <p:spPr>
          <a:xfrm>
            <a:off x="8504999" y="4902993"/>
            <a:ext cx="625500" cy="223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
        <p:nvSpPr>
          <p:cNvPr id="798" name="Google Shape;798;p113"/>
          <p:cNvSpPr txBox="1"/>
          <p:nvPr/>
        </p:nvSpPr>
        <p:spPr>
          <a:xfrm>
            <a:off x="0" y="0"/>
            <a:ext cx="2307300" cy="5150400"/>
          </a:xfrm>
          <a:prstGeom prst="rect">
            <a:avLst/>
          </a:prstGeom>
          <a:solidFill>
            <a:srgbClr val="F17E3A"/>
          </a:solidFill>
          <a:ln>
            <a:noFill/>
          </a:ln>
        </p:spPr>
        <p:txBody>
          <a:bodyPr anchorCtr="0" anchor="t" bIns="68575" lIns="68575" spcFirstLastPara="1" rIns="68575" wrap="square" tIns="68575">
            <a:noAutofit/>
          </a:bodyPr>
          <a:lstStyle/>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t/>
            </a:r>
            <a:endParaRPr sz="1100">
              <a:solidFill>
                <a:srgbClr val="FFFFFF"/>
              </a:solidFill>
              <a:latin typeface="Helvetica Neue Light"/>
              <a:ea typeface="Helvetica Neue Light"/>
              <a:cs typeface="Helvetica Neue Light"/>
              <a:sym typeface="Helvetica Neue Light"/>
            </a:endParaRPr>
          </a:p>
          <a:p>
            <a:pPr indent="0" lvl="0" marL="63500" marR="0" rtl="0" algn="l">
              <a:lnSpc>
                <a:spcPct val="100000"/>
              </a:lnSpc>
              <a:spcBef>
                <a:spcPts val="0"/>
              </a:spcBef>
              <a:spcAft>
                <a:spcPts val="0"/>
              </a:spcAft>
              <a:buNone/>
            </a:pPr>
            <a:r>
              <a:rPr b="1" lang="en-US" sz="1800">
                <a:solidFill>
                  <a:srgbClr val="FFFFFF"/>
                </a:solidFill>
                <a:latin typeface="Helvetica Neue"/>
                <a:ea typeface="Helvetica Neue"/>
                <a:cs typeface="Helvetica Neue"/>
                <a:sym typeface="Helvetica Neue"/>
              </a:rPr>
              <a:t>Terraform Command Flow</a:t>
            </a:r>
            <a:endParaRPr b="1" sz="1800">
              <a:solidFill>
                <a:srgbClr val="FFFFFF"/>
              </a:solidFill>
              <a:latin typeface="Helvetica Neue"/>
              <a:ea typeface="Helvetica Neue"/>
              <a:cs typeface="Helvetica Neue"/>
              <a:sym typeface="Helvetica Neue"/>
            </a:endParaRPr>
          </a:p>
        </p:txBody>
      </p:sp>
      <p:pic>
        <p:nvPicPr>
          <p:cNvPr id="799" name="Google Shape;799;p113"/>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14"/>
          <p:cNvSpPr txBox="1"/>
          <p:nvPr>
            <p:ph type="title"/>
          </p:nvPr>
        </p:nvSpPr>
        <p:spPr>
          <a:xfrm>
            <a:off x="719998" y="220275"/>
            <a:ext cx="84240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US" sz="2300">
                <a:latin typeface="Helvetica Neue"/>
                <a:ea typeface="Helvetica Neue"/>
                <a:cs typeface="Helvetica Neue"/>
                <a:sym typeface="Helvetica Neue"/>
              </a:rPr>
              <a:t>Exercise 9: Resource Counts and Conditionals</a:t>
            </a:r>
            <a:endParaRPr b="1" sz="2300">
              <a:latin typeface="Helvetica Neue"/>
              <a:ea typeface="Helvetica Neue"/>
              <a:cs typeface="Helvetica Neue"/>
              <a:sym typeface="Helvetica Neue"/>
            </a:endParaRPr>
          </a:p>
        </p:txBody>
      </p:sp>
      <p:sp>
        <p:nvSpPr>
          <p:cNvPr id="805" name="Google Shape;805;p114"/>
          <p:cNvSpPr txBox="1"/>
          <p:nvPr>
            <p:ph idx="1" type="body"/>
          </p:nvPr>
        </p:nvSpPr>
        <p:spPr>
          <a:xfrm>
            <a:off x="626625" y="1111275"/>
            <a:ext cx="7884000" cy="3510000"/>
          </a:xfrm>
          <a:prstGeom prst="rect">
            <a:avLst/>
          </a:prstGeom>
          <a:noFill/>
          <a:ln>
            <a:noFill/>
          </a:ln>
        </p:spPr>
        <p:txBody>
          <a:bodyPr anchorCtr="0" anchor="t" bIns="34275" lIns="0" spcFirstLastPara="1" rIns="68575" wrap="square" tIns="35100">
            <a:noAutofit/>
          </a:bodyPr>
          <a:lstStyle/>
          <a:p>
            <a:pPr indent="0" lvl="0" marL="342900" marR="0" rtl="0" algn="l">
              <a:lnSpc>
                <a:spcPct val="90000"/>
              </a:lnSpc>
              <a:spcBef>
                <a:spcPts val="0"/>
              </a:spcBef>
              <a:spcAft>
                <a:spcPts val="0"/>
              </a:spcAft>
              <a:buNone/>
            </a:pPr>
            <a:r>
              <a:t/>
            </a:r>
            <a:endParaRPr sz="4500">
              <a:solidFill>
                <a:srgbClr val="000000"/>
              </a:solidFill>
            </a:endParaRPr>
          </a:p>
          <a:p>
            <a:pPr indent="0" lvl="0" marL="342900" marR="0" rtl="0" algn="l">
              <a:lnSpc>
                <a:spcPct val="90000"/>
              </a:lnSpc>
              <a:spcBef>
                <a:spcPts val="0"/>
              </a:spcBef>
              <a:spcAft>
                <a:spcPts val="0"/>
              </a:spcAft>
              <a:buNone/>
            </a:pPr>
            <a:r>
              <a:t/>
            </a:r>
            <a:endParaRPr sz="4500">
              <a:solidFill>
                <a:srgbClr val="000000"/>
              </a:solidFill>
            </a:endParaRPr>
          </a:p>
          <a:p>
            <a:pPr indent="0" lvl="0" marL="0" marR="0" rtl="0" algn="ctr">
              <a:lnSpc>
                <a:spcPct val="90000"/>
              </a:lnSpc>
              <a:spcBef>
                <a:spcPts val="0"/>
              </a:spcBef>
              <a:spcAft>
                <a:spcPts val="0"/>
              </a:spcAft>
              <a:buNone/>
            </a:pPr>
            <a:r>
              <a:rPr lang="en-US" sz="4500" u="sng">
                <a:solidFill>
                  <a:schemeClr val="hlink"/>
                </a:solidFill>
                <a:hlinkClick r:id="rId3"/>
              </a:rPr>
              <a:t>Exercise 9</a:t>
            </a:r>
            <a:endParaRPr sz="4500">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p:txBody>
      </p:sp>
      <p:sp>
        <p:nvSpPr>
          <p:cNvPr id="806" name="Google Shape;806;p114"/>
          <p:cNvSpPr txBox="1"/>
          <p:nvPr>
            <p:ph idx="12" type="sldNum"/>
          </p:nvPr>
        </p:nvSpPr>
        <p:spPr>
          <a:xfrm>
            <a:off x="8510624" y="4880268"/>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